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5.jpg" ContentType="image/jpg"/>
  <Override PartName="/ppt/media/image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4"/>
  </p:notesMasterIdLst>
  <p:sldIdLst>
    <p:sldId id="256" r:id="rId2"/>
    <p:sldId id="257" r:id="rId3"/>
    <p:sldId id="260" r:id="rId4"/>
    <p:sldId id="261" r:id="rId5"/>
    <p:sldId id="262" r:id="rId6"/>
    <p:sldId id="264" r:id="rId7"/>
    <p:sldId id="258" r:id="rId8"/>
    <p:sldId id="303" r:id="rId9"/>
    <p:sldId id="304" r:id="rId10"/>
    <p:sldId id="370" r:id="rId11"/>
    <p:sldId id="278" r:id="rId12"/>
    <p:sldId id="299" r:id="rId13"/>
    <p:sldId id="300" r:id="rId14"/>
    <p:sldId id="301" r:id="rId15"/>
    <p:sldId id="302" r:id="rId16"/>
    <p:sldId id="265" r:id="rId17"/>
    <p:sldId id="279" r:id="rId18"/>
    <p:sldId id="315" r:id="rId19"/>
    <p:sldId id="384" r:id="rId20"/>
    <p:sldId id="280" r:id="rId21"/>
    <p:sldId id="276" r:id="rId22"/>
    <p:sldId id="316" r:id="rId23"/>
    <p:sldId id="330" r:id="rId24"/>
    <p:sldId id="331" r:id="rId25"/>
    <p:sldId id="332" r:id="rId26"/>
    <p:sldId id="333" r:id="rId27"/>
    <p:sldId id="334" r:id="rId28"/>
    <p:sldId id="341" r:id="rId29"/>
    <p:sldId id="340" r:id="rId30"/>
    <p:sldId id="339" r:id="rId31"/>
    <p:sldId id="338" r:id="rId32"/>
    <p:sldId id="335" r:id="rId33"/>
    <p:sldId id="337" r:id="rId34"/>
    <p:sldId id="336" r:id="rId35"/>
    <p:sldId id="274" r:id="rId36"/>
    <p:sldId id="313" r:id="rId37"/>
    <p:sldId id="371" r:id="rId38"/>
    <p:sldId id="372" r:id="rId39"/>
    <p:sldId id="282" r:id="rId40"/>
    <p:sldId id="374" r:id="rId41"/>
    <p:sldId id="375" r:id="rId42"/>
    <p:sldId id="376" r:id="rId43"/>
    <p:sldId id="379" r:id="rId44"/>
    <p:sldId id="305" r:id="rId45"/>
    <p:sldId id="377" r:id="rId46"/>
    <p:sldId id="281" r:id="rId47"/>
    <p:sldId id="378" r:id="rId48"/>
    <p:sldId id="373" r:id="rId49"/>
    <p:sldId id="273" r:id="rId50"/>
    <p:sldId id="283" r:id="rId51"/>
    <p:sldId id="380" r:id="rId52"/>
    <p:sldId id="363" r:id="rId53"/>
    <p:sldId id="381" r:id="rId54"/>
    <p:sldId id="382" r:id="rId55"/>
    <p:sldId id="383" r:id="rId56"/>
    <p:sldId id="385" r:id="rId57"/>
    <p:sldId id="393" r:id="rId58"/>
    <p:sldId id="386" r:id="rId59"/>
    <p:sldId id="387" r:id="rId60"/>
    <p:sldId id="392" r:id="rId61"/>
    <p:sldId id="391" r:id="rId62"/>
    <p:sldId id="365" r:id="rId63"/>
    <p:sldId id="390" r:id="rId64"/>
    <p:sldId id="314" r:id="rId65"/>
    <p:sldId id="366" r:id="rId66"/>
    <p:sldId id="364" r:id="rId67"/>
    <p:sldId id="271" r:id="rId68"/>
    <p:sldId id="284" r:id="rId69"/>
    <p:sldId id="367" r:id="rId70"/>
    <p:sldId id="368" r:id="rId71"/>
    <p:sldId id="369" r:id="rId72"/>
    <p:sldId id="269" r:id="rId73"/>
    <p:sldId id="285" r:id="rId74"/>
    <p:sldId id="342" r:id="rId75"/>
    <p:sldId id="343" r:id="rId76"/>
    <p:sldId id="344" r:id="rId77"/>
    <p:sldId id="345" r:id="rId78"/>
    <p:sldId id="346" r:id="rId79"/>
    <p:sldId id="347" r:id="rId80"/>
    <p:sldId id="349" r:id="rId81"/>
    <p:sldId id="348" r:id="rId82"/>
    <p:sldId id="266" r:id="rId83"/>
    <p:sldId id="286" r:id="rId84"/>
    <p:sldId id="267" r:id="rId85"/>
    <p:sldId id="287" r:id="rId86"/>
    <p:sldId id="352" r:id="rId87"/>
    <p:sldId id="353" r:id="rId88"/>
    <p:sldId id="354" r:id="rId89"/>
    <p:sldId id="355" r:id="rId90"/>
    <p:sldId id="356" r:id="rId91"/>
    <p:sldId id="357" r:id="rId92"/>
    <p:sldId id="291" r:id="rId93"/>
    <p:sldId id="361" r:id="rId94"/>
    <p:sldId id="360" r:id="rId95"/>
    <p:sldId id="362" r:id="rId96"/>
    <p:sldId id="359" r:id="rId97"/>
    <p:sldId id="358" r:id="rId98"/>
    <p:sldId id="268" r:id="rId99"/>
    <p:sldId id="288" r:id="rId100"/>
    <p:sldId id="270" r:id="rId101"/>
    <p:sldId id="289" r:id="rId102"/>
    <p:sldId id="272" r:id="rId103"/>
    <p:sldId id="312" r:id="rId104"/>
    <p:sldId id="396" r:id="rId105"/>
    <p:sldId id="394" r:id="rId106"/>
    <p:sldId id="397" r:id="rId107"/>
    <p:sldId id="398" r:id="rId108"/>
    <p:sldId id="395" r:id="rId109"/>
    <p:sldId id="309" r:id="rId110"/>
    <p:sldId id="399" r:id="rId111"/>
    <p:sldId id="310" r:id="rId112"/>
    <p:sldId id="311"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F6113-EA70-475A-B9E8-C174A252B2AF}" type="datetimeFigureOut">
              <a:rPr lang="en-US" smtClean="0"/>
              <a:t>12/6/2023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CE9F9E-95FC-456D-AA83-E17F290556C8}" type="slidenum">
              <a:rPr lang="en-US" smtClean="0"/>
              <a:t>‹#›</a:t>
            </a:fld>
            <a:endParaRPr lang="en-US"/>
          </a:p>
        </p:txBody>
      </p:sp>
    </p:spTree>
    <p:extLst>
      <p:ext uri="{BB962C8B-B14F-4D97-AF65-F5344CB8AC3E}">
        <p14:creationId xmlns:p14="http://schemas.microsoft.com/office/powerpoint/2010/main" val="207538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E9F9E-95FC-456D-AA83-E17F290556C8}" type="slidenum">
              <a:rPr lang="en-US" smtClean="0"/>
              <a:t>10</a:t>
            </a:fld>
            <a:endParaRPr lang="en-US"/>
          </a:p>
        </p:txBody>
      </p:sp>
    </p:spTree>
    <p:extLst>
      <p:ext uri="{BB962C8B-B14F-4D97-AF65-F5344CB8AC3E}">
        <p14:creationId xmlns:p14="http://schemas.microsoft.com/office/powerpoint/2010/main" val="1752574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78116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196B1159-5764-4BE6-B52B-13CDCFFE6235}" type="datetimeFigureOut">
              <a:rPr lang="en-US" smtClean="0"/>
              <a:t>12/6/2023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196B1159-5764-4BE6-B52B-13CDCFFE6235}" type="datetimeFigureOut">
              <a:rPr lang="en-US" smtClean="0"/>
              <a:t>12/6/2023</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196B1159-5764-4BE6-B52B-13CDCFFE6235}" type="datetimeFigureOut">
              <a:rPr lang="en-US" smtClean="0"/>
              <a:t>12/6/2023</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6B1159-5764-4BE6-B52B-13CDCFFE6235}" type="datetimeFigureOut">
              <a:rPr lang="en-US" smtClean="0"/>
              <a:t>12/6/2023</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96B1159-5764-4BE6-B52B-13CDCFFE6235}" type="datetimeFigureOut">
              <a:rPr lang="en-US" smtClean="0"/>
              <a:t>12/6/2023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96B1159-5764-4BE6-B52B-13CDCFFE6235}" type="datetimeFigureOut">
              <a:rPr lang="en-US" smtClean="0"/>
              <a:t>12/6/2023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4A79DF10-6407-4EE0-9708-D1D331B9FAA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B1159-5764-4BE6-B52B-13CDCFFE6235}" type="datetimeFigureOut">
              <a:rPr lang="en-US" smtClean="0"/>
              <a:t>12/6/2023</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9DF10-6407-4EE0-9708-D1D331B9FAA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pttemplate.net/?utm_source=ppt&amp;utm_medium=logo&amp;utm_term=thanksgiving&amp;utm_content=0056&amp;utm_campaign=pp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72.jpg"/><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youtube.com/watch/XC_O2MN4iOk?si=3uzzu4H87yob1im9"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11.jp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1.wmf"/><Relationship Id="rId5" Type="http://schemas.openxmlformats.org/officeDocument/2006/relationships/oleObject" Target="../embeddings/oleObject1.bin"/><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08.jpg"/></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15.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g"/><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5508104" y="1666131"/>
            <a:ext cx="2626548" cy="1470025"/>
          </a:xfrm>
        </p:spPr>
        <p:txBody>
          <a:bodyPr>
            <a:normAutofit/>
          </a:bodyPr>
          <a:lstStyle/>
          <a:p>
            <a:pPr algn="r"/>
            <a:r>
              <a:rPr lang="en-US" sz="3200" b="1" dirty="0">
                <a:solidFill>
                  <a:schemeClr val="accent3">
                    <a:lumMod val="50000"/>
                  </a:schemeClr>
                </a:solidFill>
                <a:latin typeface="Futura Md BT" pitchFamily="34" charset="0"/>
              </a:rPr>
              <a:t>Insect Study Merit Badge</a:t>
            </a:r>
          </a:p>
        </p:txBody>
      </p:sp>
      <p:sp>
        <p:nvSpPr>
          <p:cNvPr id="5" name="Подзаголовок 4"/>
          <p:cNvSpPr>
            <a:spLocks noGrp="1"/>
          </p:cNvSpPr>
          <p:nvPr>
            <p:ph type="subTitle" idx="1"/>
          </p:nvPr>
        </p:nvSpPr>
        <p:spPr>
          <a:xfrm>
            <a:off x="6372200" y="476672"/>
            <a:ext cx="2371800" cy="1415008"/>
          </a:xfrm>
        </p:spPr>
        <p:txBody>
          <a:bodyPr>
            <a:normAutofit fontScale="92500"/>
          </a:bodyPr>
          <a:lstStyle/>
          <a:p>
            <a:pPr algn="r"/>
            <a:r>
              <a:rPr lang="en-US" sz="2400" b="1" dirty="0">
                <a:solidFill>
                  <a:schemeClr val="bg1"/>
                </a:solidFill>
                <a:latin typeface="Futura Md BT" pitchFamily="34" charset="0"/>
              </a:rPr>
              <a:t>Troop 344/9344</a:t>
            </a:r>
          </a:p>
          <a:p>
            <a:pPr algn="r"/>
            <a:r>
              <a:rPr lang="en-US" sz="2400" b="1" dirty="0">
                <a:solidFill>
                  <a:schemeClr val="bg1"/>
                </a:solidFill>
                <a:latin typeface="Futura Md BT" pitchFamily="34" charset="0"/>
              </a:rPr>
              <a:t>Pemberville, OH</a:t>
            </a:r>
          </a:p>
        </p:txBody>
      </p:sp>
      <p:pic>
        <p:nvPicPr>
          <p:cNvPr id="6" name="Picture 2" descr="E:\cloud\drive\websites\ppttemplate\ppt\logo-ppttemplate.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8674" y="6531587"/>
            <a:ext cx="1161288" cy="250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307" y="2965409"/>
            <a:ext cx="1088142" cy="11108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5856" y="274638"/>
            <a:ext cx="5410944" cy="1143000"/>
          </a:xfrm>
        </p:spPr>
        <p:txBody>
          <a:bodyPr>
            <a:normAutofit/>
          </a:bodyPr>
          <a:lstStyle/>
          <a:p>
            <a:pPr algn="r"/>
            <a:r>
              <a:rPr lang="en-US" altLang="en-US" sz="3200" b="1" dirty="0">
                <a:solidFill>
                  <a:schemeClr val="accent3">
                    <a:lumMod val="50000"/>
                  </a:schemeClr>
                </a:solidFill>
                <a:latin typeface="Arial" panose="020B0604020202020204" pitchFamily="34" charset="0"/>
              </a:rPr>
              <a:t>Mitigate and Respond to Ant and Bee Hazards</a:t>
            </a:r>
            <a:endParaRPr lang="en-US" sz="3200" b="1" dirty="0">
              <a:solidFill>
                <a:schemeClr val="accent3">
                  <a:lumMod val="50000"/>
                </a:schemeClr>
              </a:solidFill>
            </a:endParaRPr>
          </a:p>
        </p:txBody>
      </p:sp>
      <p:pic>
        <p:nvPicPr>
          <p:cNvPr id="8" name="Content Placeholder 7">
            <a:extLst>
              <a:ext uri="{FF2B5EF4-FFF2-40B4-BE49-F238E27FC236}">
                <a16:creationId xmlns="" xmlns:a16="http://schemas.microsoft.com/office/drawing/2014/main" id="{8F154AF2-42CC-475F-B4C1-0D071258CD1D}"/>
              </a:ext>
            </a:extLst>
          </p:cNvPr>
          <p:cNvPicPr>
            <a:picLocks noGrp="1" noChangeAspect="1"/>
          </p:cNvPicPr>
          <p:nvPr>
            <p:ph sz="half" idx="1"/>
          </p:nvPr>
        </p:nvPicPr>
        <p:blipFill>
          <a:blip r:embed="rId4"/>
          <a:stretch>
            <a:fillRect/>
          </a:stretch>
        </p:blipFill>
        <p:spPr>
          <a:xfrm>
            <a:off x="193244" y="2132856"/>
            <a:ext cx="3888432" cy="2592288"/>
          </a:xfrm>
          <a:prstGeom prst="rect">
            <a:avLst/>
          </a:prstGeom>
        </p:spPr>
      </p:pic>
      <p:sp>
        <p:nvSpPr>
          <p:cNvPr id="6" name="Content Placeholder 5">
            <a:extLst>
              <a:ext uri="{FF2B5EF4-FFF2-40B4-BE49-F238E27FC236}">
                <a16:creationId xmlns="" xmlns:a16="http://schemas.microsoft.com/office/drawing/2014/main" id="{8676B886-BF99-4F30-8F6E-E2D9F0C62E0C}"/>
              </a:ext>
            </a:extLst>
          </p:cNvPr>
          <p:cNvSpPr>
            <a:spLocks noGrp="1"/>
          </p:cNvSpPr>
          <p:nvPr>
            <p:ph sz="half" idx="2"/>
          </p:nvPr>
        </p:nvSpPr>
        <p:spPr>
          <a:xfrm>
            <a:off x="4211960" y="1600200"/>
            <a:ext cx="4752528" cy="5141168"/>
          </a:xfrm>
        </p:spPr>
        <p:txBody>
          <a:bodyPr>
            <a:normAutofit lnSpcReduction="10000"/>
          </a:bodyPr>
          <a:lstStyle/>
          <a:p>
            <a:r>
              <a:rPr lang="en-US" sz="2200" dirty="0">
                <a:solidFill>
                  <a:schemeClr val="bg1"/>
                </a:solidFill>
              </a:rPr>
              <a:t>If you are attacked by several stinging insects at once, run to get away from them. </a:t>
            </a:r>
          </a:p>
          <a:p>
            <a:pPr lvl="1"/>
            <a:r>
              <a:rPr lang="en-US" sz="1800" dirty="0">
                <a:solidFill>
                  <a:schemeClr val="bg1"/>
                </a:solidFill>
              </a:rPr>
              <a:t>Bees release a chemical when they sting, which may attract other bees. </a:t>
            </a:r>
          </a:p>
          <a:p>
            <a:r>
              <a:rPr lang="en-US" sz="2200" dirty="0">
                <a:solidFill>
                  <a:schemeClr val="bg1"/>
                </a:solidFill>
              </a:rPr>
              <a:t>Go indoors.</a:t>
            </a:r>
          </a:p>
          <a:p>
            <a:r>
              <a:rPr lang="en-US" sz="2200" dirty="0">
                <a:solidFill>
                  <a:schemeClr val="bg1"/>
                </a:solidFill>
              </a:rPr>
              <a:t>A shaded area is better than an open area to get away from the insects.</a:t>
            </a:r>
          </a:p>
          <a:p>
            <a:r>
              <a:rPr lang="en-US" sz="2200" dirty="0">
                <a:solidFill>
                  <a:schemeClr val="bg1"/>
                </a:solidFill>
              </a:rPr>
              <a:t>If you are able to, physically move out of the area. </a:t>
            </a:r>
          </a:p>
          <a:p>
            <a:r>
              <a:rPr lang="en-US" sz="2200" dirty="0">
                <a:solidFill>
                  <a:schemeClr val="bg1"/>
                </a:solidFill>
              </a:rPr>
              <a:t>Do not to attempt to jump into water. </a:t>
            </a:r>
          </a:p>
          <a:p>
            <a:pPr lvl="1"/>
            <a:r>
              <a:rPr lang="en-US" sz="1800" dirty="0">
                <a:solidFill>
                  <a:schemeClr val="bg1"/>
                </a:solidFill>
              </a:rPr>
              <a:t>Some insects (particularly Africanized Honey Bees) are known to hover above the water, continuing to sting once you surface for air.</a:t>
            </a:r>
          </a:p>
          <a:p>
            <a:endParaRPr lang="en-US" dirty="0"/>
          </a:p>
        </p:txBody>
      </p:sp>
    </p:spTree>
    <p:extLst>
      <p:ext uri="{BB962C8B-B14F-4D97-AF65-F5344CB8AC3E}">
        <p14:creationId xmlns:p14="http://schemas.microsoft.com/office/powerpoint/2010/main" val="36539346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12</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Tell how insects fit in the food chains of other insects, fish, birds, and mammals.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6" name="Picture 5">
            <a:extLst>
              <a:ext uri="{FF2B5EF4-FFF2-40B4-BE49-F238E27FC236}">
                <a16:creationId xmlns="" xmlns:a16="http://schemas.microsoft.com/office/drawing/2014/main" id="{A01DCC08-0743-40A4-B8D5-9A709F55F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673" y="2466354"/>
            <a:ext cx="4754654" cy="4012233"/>
          </a:xfrm>
          <a:prstGeom prst="rect">
            <a:avLst/>
          </a:prstGeom>
        </p:spPr>
      </p:pic>
    </p:spTree>
    <p:extLst>
      <p:ext uri="{BB962C8B-B14F-4D97-AF65-F5344CB8AC3E}">
        <p14:creationId xmlns:p14="http://schemas.microsoft.com/office/powerpoint/2010/main" val="32228526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12</a:t>
            </a:r>
          </a:p>
        </p:txBody>
      </p:sp>
      <p:sp>
        <p:nvSpPr>
          <p:cNvPr id="8" name="Content Placeholder 7">
            <a:extLst>
              <a:ext uri="{FF2B5EF4-FFF2-40B4-BE49-F238E27FC236}">
                <a16:creationId xmlns="" xmlns:a16="http://schemas.microsoft.com/office/drawing/2014/main" id="{D798142E-FB56-4BCE-8F65-A19B44AA66BB}"/>
              </a:ext>
            </a:extLst>
          </p:cNvPr>
          <p:cNvSpPr>
            <a:spLocks noGrp="1"/>
          </p:cNvSpPr>
          <p:nvPr>
            <p:ph sz="half" idx="2"/>
          </p:nvPr>
        </p:nvSpPr>
        <p:spPr/>
        <p:txBody>
          <a:bodyPr>
            <a:normAutofit fontScale="77500" lnSpcReduction="20000"/>
          </a:bodyPr>
          <a:lstStyle/>
          <a:p>
            <a:r>
              <a:rPr lang="en-US" dirty="0">
                <a:solidFill>
                  <a:schemeClr val="bg1"/>
                </a:solidFill>
              </a:rPr>
              <a:t>Insects, many of which feed on plants, are the most significant link between plants and other animals in food webs. </a:t>
            </a:r>
          </a:p>
          <a:p>
            <a:r>
              <a:rPr lang="en-US" dirty="0">
                <a:solidFill>
                  <a:schemeClr val="bg1"/>
                </a:solidFill>
              </a:rPr>
              <a:t>Birds, reptiles and mammals are predators of insects, thus insects connect the energy of the sun absorbed by plants with all other animals.</a:t>
            </a:r>
          </a:p>
          <a:p>
            <a:r>
              <a:rPr lang="en-US" dirty="0">
                <a:solidFill>
                  <a:schemeClr val="bg1"/>
                </a:solidFill>
              </a:rPr>
              <a:t>The death of insects is suspected to be a leading cause of recent declines in bird populations. Species that are higher up the food chain suffer population losses. </a:t>
            </a:r>
          </a:p>
          <a:p>
            <a:endParaRPr lang="en-US" dirty="0"/>
          </a:p>
        </p:txBody>
      </p:sp>
      <p:pic>
        <p:nvPicPr>
          <p:cNvPr id="9" name="Content Placeholder 8">
            <a:extLst>
              <a:ext uri="{FF2B5EF4-FFF2-40B4-BE49-F238E27FC236}">
                <a16:creationId xmlns="" xmlns:a16="http://schemas.microsoft.com/office/drawing/2014/main" id="{7E756926-507C-4832-90AC-B2DC7CE6A4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3862" y="1600200"/>
            <a:ext cx="4005276" cy="4525963"/>
          </a:xfrm>
          <a:prstGeom prst="rect">
            <a:avLst/>
          </a:prstGeom>
        </p:spPr>
      </p:pic>
    </p:spTree>
    <p:extLst>
      <p:ext uri="{BB962C8B-B14F-4D97-AF65-F5344CB8AC3E}">
        <p14:creationId xmlns:p14="http://schemas.microsoft.com/office/powerpoint/2010/main" val="6737086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13</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Find out about three career opportunities in insect study. Pick one and find out about the education, training, and experience required for this profession. Discuss this with your counselor, and explain why this profession might interest you. </a:t>
            </a:r>
          </a:p>
          <a:p>
            <a:endParaRPr lang="en-US" sz="2400" dirty="0">
              <a:solidFill>
                <a:schemeClr val="bg1"/>
              </a:solidFill>
            </a:endParaRP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984" y="3501008"/>
            <a:ext cx="4860032" cy="3240021"/>
          </a:xfrm>
          <a:prstGeom prst="rect">
            <a:avLst/>
          </a:prstGeom>
        </p:spPr>
      </p:pic>
    </p:spTree>
    <p:extLst>
      <p:ext uri="{BB962C8B-B14F-4D97-AF65-F5344CB8AC3E}">
        <p14:creationId xmlns:p14="http://schemas.microsoft.com/office/powerpoint/2010/main" val="2330102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How to Become an Entomologist</a:t>
            </a:r>
          </a:p>
        </p:txBody>
      </p:sp>
      <p:sp>
        <p:nvSpPr>
          <p:cNvPr id="3" name="Содержимое 2"/>
          <p:cNvSpPr>
            <a:spLocks noGrp="1"/>
          </p:cNvSpPr>
          <p:nvPr>
            <p:ph sz="half" idx="1"/>
          </p:nvPr>
        </p:nvSpPr>
        <p:spPr/>
        <p:txBody>
          <a:bodyPr>
            <a:normAutofit lnSpcReduction="10000"/>
          </a:bodyPr>
          <a:lstStyle/>
          <a:p>
            <a:pPr marL="457200" indent="-457200">
              <a:buFont typeface="+mj-lt"/>
              <a:buAutoNum type="arabicPeriod"/>
            </a:pPr>
            <a:r>
              <a:rPr lang="en-US" sz="2400" dirty="0" smtClean="0">
                <a:solidFill>
                  <a:schemeClr val="bg1"/>
                </a:solidFill>
              </a:rPr>
              <a:t>For a career in entomology, you must have a thorough understanding of math and science. Begin now to take all of the biology, zoology, botany, ecology, chemistry, math, statistics, genetics, and physics courses you can. Also develop your writing skills. Study foreign languages if you are interested in traveling abroad.</a:t>
            </a:r>
            <a:endParaRPr lang="en-US" sz="2400" dirty="0">
              <a:solidFill>
                <a:schemeClr val="bg1"/>
              </a:solidFill>
            </a:endParaRPr>
          </a:p>
        </p:txBody>
      </p:sp>
      <p:pic>
        <p:nvPicPr>
          <p:cNvPr id="8" name="Content Placeholder 7"/>
          <p:cNvPicPr>
            <a:picLocks noGrp="1" noChangeAspect="1"/>
          </p:cNvPicPr>
          <p:nvPr>
            <p:ph sz="half" idx="2"/>
          </p:nvPr>
        </p:nvPicPr>
        <p:blipFill>
          <a:blip r:embed="rId3"/>
          <a:stretch>
            <a:fillRect/>
          </a:stretch>
        </p:blipFill>
        <p:spPr>
          <a:xfrm>
            <a:off x="4648200" y="1634480"/>
            <a:ext cx="4038600" cy="2681667"/>
          </a:xfrm>
          <a:prstGeom prst="rect">
            <a:avLst/>
          </a:prstGeom>
        </p:spPr>
      </p:pic>
    </p:spTree>
    <p:extLst>
      <p:ext uri="{BB962C8B-B14F-4D97-AF65-F5344CB8AC3E}">
        <p14:creationId xmlns:p14="http://schemas.microsoft.com/office/powerpoint/2010/main" val="36536573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How to Become an Entomologist</a:t>
            </a:r>
            <a:endParaRPr lang="en-US" sz="3200" dirty="0">
              <a:solidFill>
                <a:schemeClr val="accent3">
                  <a:lumMod val="50000"/>
                </a:schemeClr>
              </a:solidFill>
            </a:endParaRPr>
          </a:p>
        </p:txBody>
      </p:sp>
      <p:sp>
        <p:nvSpPr>
          <p:cNvPr id="3" name="Содержимое 2"/>
          <p:cNvSpPr>
            <a:spLocks noGrp="1"/>
          </p:cNvSpPr>
          <p:nvPr>
            <p:ph idx="1"/>
          </p:nvPr>
        </p:nvSpPr>
        <p:spPr/>
        <p:txBody>
          <a:bodyPr>
            <a:normAutofit fontScale="92500"/>
          </a:bodyPr>
          <a:lstStyle/>
          <a:p>
            <a:pPr marL="457200" indent="-457200">
              <a:buFont typeface="+mj-lt"/>
              <a:buAutoNum type="arabicPeriod" startAt="2"/>
            </a:pPr>
            <a:r>
              <a:rPr lang="en-US" sz="2400" b="1" dirty="0" smtClean="0">
                <a:solidFill>
                  <a:schemeClr val="bg1"/>
                </a:solidFill>
              </a:rPr>
              <a:t>Earn </a:t>
            </a:r>
            <a:r>
              <a:rPr lang="en-US" sz="2400" b="1" dirty="0">
                <a:solidFill>
                  <a:schemeClr val="bg1"/>
                </a:solidFill>
              </a:rPr>
              <a:t>a bachelor's degree</a:t>
            </a:r>
          </a:p>
          <a:p>
            <a:pPr marL="857250" lvl="1" indent="-457200">
              <a:buFont typeface="+mj-lt"/>
              <a:buAutoNum type="alphaLcPeriod"/>
            </a:pPr>
            <a:r>
              <a:rPr lang="en-US" sz="2000" dirty="0" smtClean="0">
                <a:solidFill>
                  <a:schemeClr val="bg1"/>
                </a:solidFill>
              </a:rPr>
              <a:t>Enroll </a:t>
            </a:r>
            <a:r>
              <a:rPr lang="en-US" sz="2000" dirty="0">
                <a:solidFill>
                  <a:schemeClr val="bg1"/>
                </a:solidFill>
              </a:rPr>
              <a:t>in an undergraduate program that allows you to study entomology. Some colleges and universities offer the opportunity to major in entomology, but you can also choose a related scientific major like biology or environmental science. Most employers require entomologists to have a bachelor's degree at minimum, and completing an undergraduate program at an accredited college or university can give you the educational foundation you need to succeed in the field. During undergraduate study, entomology students study subjects like anatomy, physiology, reproduction, life cycles, evolution, ecology and more</a:t>
            </a:r>
            <a:r>
              <a:rPr lang="en-US" sz="2000" dirty="0" smtClean="0">
                <a:solidFill>
                  <a:schemeClr val="bg1"/>
                </a:solidFill>
              </a:rPr>
              <a:t>.</a:t>
            </a:r>
          </a:p>
          <a:p>
            <a:pPr marL="857250" lvl="1" indent="-457200">
              <a:buFont typeface="+mj-lt"/>
              <a:buAutoNum type="alphaLcPeriod"/>
            </a:pPr>
            <a:r>
              <a:rPr lang="en-US" sz="2000" dirty="0" smtClean="0">
                <a:solidFill>
                  <a:schemeClr val="bg1"/>
                </a:solidFill>
              </a:rPr>
              <a:t>A bachelor’s degree in entomology should qualify you to work for government agencies, chemical companies, or pest management industries.</a:t>
            </a:r>
          </a:p>
          <a:p>
            <a:pPr marL="857250" lvl="1" indent="-457200">
              <a:buFont typeface="+mj-lt"/>
              <a:buAutoNum type="alphaLcPeriod"/>
            </a:pPr>
            <a:r>
              <a:rPr lang="en-US" sz="2000" dirty="0" smtClean="0">
                <a:solidFill>
                  <a:schemeClr val="bg1"/>
                </a:solidFill>
              </a:rPr>
              <a:t>Advanced degrees are typically required to teach or conduct research.</a:t>
            </a:r>
            <a:endParaRPr lang="en-US" sz="2000" dirty="0">
              <a:solidFill>
                <a:schemeClr val="bg1"/>
              </a:solidFill>
            </a:endParaRPr>
          </a:p>
        </p:txBody>
      </p:sp>
    </p:spTree>
    <p:extLst>
      <p:ext uri="{BB962C8B-B14F-4D97-AF65-F5344CB8AC3E}">
        <p14:creationId xmlns:p14="http://schemas.microsoft.com/office/powerpoint/2010/main" val="3733826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How to Become an Entomologist</a:t>
            </a:r>
            <a:endParaRPr lang="en-US" sz="3200" dirty="0">
              <a:solidFill>
                <a:schemeClr val="accent3">
                  <a:lumMod val="50000"/>
                </a:schemeClr>
              </a:solidFill>
            </a:endParaRPr>
          </a:p>
        </p:txBody>
      </p:sp>
      <p:sp>
        <p:nvSpPr>
          <p:cNvPr id="3" name="Содержимое 2"/>
          <p:cNvSpPr>
            <a:spLocks noGrp="1"/>
          </p:cNvSpPr>
          <p:nvPr>
            <p:ph idx="1"/>
          </p:nvPr>
        </p:nvSpPr>
        <p:spPr/>
        <p:txBody>
          <a:bodyPr>
            <a:normAutofit/>
          </a:bodyPr>
          <a:lstStyle/>
          <a:p>
            <a:pPr marL="457200" indent="-457200">
              <a:buFont typeface="+mj-lt"/>
              <a:buAutoNum type="arabicPeriod" startAt="3"/>
            </a:pPr>
            <a:r>
              <a:rPr lang="en-US" sz="2400" b="1" dirty="0">
                <a:solidFill>
                  <a:schemeClr val="bg1"/>
                </a:solidFill>
              </a:rPr>
              <a:t>Continue your education</a:t>
            </a:r>
          </a:p>
          <a:p>
            <a:pPr marL="857250" lvl="1" indent="-457200">
              <a:buFont typeface="+mj-lt"/>
              <a:buAutoNum type="alphaLcPeriod"/>
            </a:pPr>
            <a:r>
              <a:rPr lang="en-US" sz="2000" dirty="0">
                <a:solidFill>
                  <a:schemeClr val="bg1"/>
                </a:solidFill>
              </a:rPr>
              <a:t>Pursue a master's or doctoral degree in entomology. While some employers might hire entomologists with only a bachelor's degree, having a graduate degree can give you additional information about the field and enhance your abilities as an entomologist. A master's or doctoral degree in entomology can also qualify candidates for board certification later on, which can increase your chances of being hired professionally. You can find several options for graduate study in entomology by visiting the website for the Entomological Society of America, which lists programs in entomology by state.</a:t>
            </a:r>
          </a:p>
        </p:txBody>
      </p:sp>
    </p:spTree>
    <p:extLst>
      <p:ext uri="{BB962C8B-B14F-4D97-AF65-F5344CB8AC3E}">
        <p14:creationId xmlns:p14="http://schemas.microsoft.com/office/powerpoint/2010/main" val="33263486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How to Become an Entomologist</a:t>
            </a:r>
            <a:endParaRPr lang="en-US" sz="3200" dirty="0">
              <a:solidFill>
                <a:schemeClr val="accent3">
                  <a:lumMod val="50000"/>
                </a:schemeClr>
              </a:solidFill>
            </a:endParaRPr>
          </a:p>
        </p:txBody>
      </p:sp>
      <p:sp>
        <p:nvSpPr>
          <p:cNvPr id="3" name="Содержимое 2"/>
          <p:cNvSpPr>
            <a:spLocks noGrp="1"/>
          </p:cNvSpPr>
          <p:nvPr>
            <p:ph idx="1"/>
          </p:nvPr>
        </p:nvSpPr>
        <p:spPr/>
        <p:txBody>
          <a:bodyPr>
            <a:normAutofit lnSpcReduction="10000"/>
          </a:bodyPr>
          <a:lstStyle/>
          <a:p>
            <a:pPr marL="457200" indent="-457200">
              <a:buFont typeface="+mj-lt"/>
              <a:buAutoNum type="arabicPeriod" startAt="4"/>
            </a:pPr>
            <a:r>
              <a:rPr lang="en-US" sz="2400" b="1" dirty="0" smtClean="0">
                <a:solidFill>
                  <a:schemeClr val="bg1"/>
                </a:solidFill>
              </a:rPr>
              <a:t>Earn </a:t>
            </a:r>
            <a:r>
              <a:rPr lang="en-US" sz="2400" b="1" dirty="0">
                <a:solidFill>
                  <a:schemeClr val="bg1"/>
                </a:solidFill>
              </a:rPr>
              <a:t>certification</a:t>
            </a:r>
          </a:p>
          <a:p>
            <a:pPr marL="857250" lvl="1" indent="-457200">
              <a:buFont typeface="+mj-lt"/>
              <a:buAutoNum type="alphaLcPeriod"/>
            </a:pPr>
            <a:r>
              <a:rPr lang="en-US" sz="2000" dirty="0">
                <a:solidFill>
                  <a:schemeClr val="bg1"/>
                </a:solidFill>
              </a:rPr>
              <a:t>Obtain certification from the Entomological Society of America (ESA). As entomologists perform advanced specialized work, most employers require entomologists to be certified before beginning their work in the field. The Entomological Society of America offers two different certifications for aspiring entomologists, one that results in board certification and another that results in associate certification. Here's some additional information about the certifications available to entomologists:</a:t>
            </a:r>
          </a:p>
          <a:p>
            <a:pPr marL="857250" lvl="1" indent="-457200">
              <a:buFont typeface="+mj-lt"/>
              <a:buAutoNum type="alphaLcPeriod"/>
            </a:pPr>
            <a:r>
              <a:rPr lang="en-US" sz="2000" dirty="0">
                <a:solidFill>
                  <a:schemeClr val="bg1"/>
                </a:solidFill>
              </a:rPr>
              <a:t>Board Certified Entomologist (BCE): This certification requires candidates to pass two exams and to have already completed graduate-level study.</a:t>
            </a:r>
          </a:p>
          <a:p>
            <a:pPr marL="857250" lvl="1" indent="-457200">
              <a:buFont typeface="+mj-lt"/>
              <a:buAutoNum type="alphaLcPeriod"/>
            </a:pPr>
            <a:r>
              <a:rPr lang="en-US" sz="2000" dirty="0">
                <a:solidFill>
                  <a:schemeClr val="bg1"/>
                </a:solidFill>
              </a:rPr>
              <a:t>Associate Certified Entomologist (ACE): The ACE certification requires candidates to pass one comprehensive exam.</a:t>
            </a:r>
          </a:p>
        </p:txBody>
      </p:sp>
    </p:spTree>
    <p:extLst>
      <p:ext uri="{BB962C8B-B14F-4D97-AF65-F5344CB8AC3E}">
        <p14:creationId xmlns:p14="http://schemas.microsoft.com/office/powerpoint/2010/main" val="459488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How to Become an Entomologist</a:t>
            </a:r>
            <a:endParaRPr lang="en-US" sz="3200" dirty="0">
              <a:solidFill>
                <a:schemeClr val="accent3">
                  <a:lumMod val="50000"/>
                </a:schemeClr>
              </a:solidFill>
            </a:endParaRPr>
          </a:p>
        </p:txBody>
      </p:sp>
      <p:sp>
        <p:nvSpPr>
          <p:cNvPr id="3" name="Содержимое 2"/>
          <p:cNvSpPr>
            <a:spLocks noGrp="1"/>
          </p:cNvSpPr>
          <p:nvPr>
            <p:ph idx="1"/>
          </p:nvPr>
        </p:nvSpPr>
        <p:spPr/>
        <p:txBody>
          <a:bodyPr>
            <a:normAutofit/>
          </a:bodyPr>
          <a:lstStyle/>
          <a:p>
            <a:pPr marL="457200" indent="-457200">
              <a:buFont typeface="+mj-lt"/>
              <a:buAutoNum type="arabicPeriod" startAt="5"/>
            </a:pPr>
            <a:r>
              <a:rPr lang="en-US" sz="2400" b="1" dirty="0" smtClean="0">
                <a:solidFill>
                  <a:schemeClr val="bg1"/>
                </a:solidFill>
              </a:rPr>
              <a:t>Gain </a:t>
            </a:r>
            <a:r>
              <a:rPr lang="en-US" sz="2400" b="1" dirty="0">
                <a:solidFill>
                  <a:schemeClr val="bg1"/>
                </a:solidFill>
              </a:rPr>
              <a:t>professional experience.</a:t>
            </a:r>
          </a:p>
          <a:p>
            <a:pPr marL="857250" lvl="1" indent="-457200">
              <a:buFont typeface="+mj-lt"/>
              <a:buAutoNum type="alphaLcPeriod"/>
            </a:pPr>
            <a:r>
              <a:rPr lang="en-US" sz="2000" dirty="0">
                <a:solidFill>
                  <a:schemeClr val="bg1"/>
                </a:solidFill>
              </a:rPr>
              <a:t>Apply for internships and entry-level jobs in entomology or in scientific fields related to entomology. Many laboratories and scientific research centers offer internships that allow aspiring entomologists to observe professionals in the field and engage in hands-on learning. Another great option to gain professional experience in entomology is by working at a zoo or wildlife facility that houses insects, as most have opportunities for work as interns or novice zookeepers. Building professional experience in the field can give you further expertise in the duties of an entomologist and help you develop your own entomological skills.</a:t>
            </a:r>
          </a:p>
        </p:txBody>
      </p:sp>
    </p:spTree>
    <p:extLst>
      <p:ext uri="{BB962C8B-B14F-4D97-AF65-F5344CB8AC3E}">
        <p14:creationId xmlns:p14="http://schemas.microsoft.com/office/powerpoint/2010/main" val="39652946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How to Become an Entomologist</a:t>
            </a:r>
            <a:endParaRPr lang="en-US" sz="3200" dirty="0">
              <a:solidFill>
                <a:schemeClr val="accent3">
                  <a:lumMod val="50000"/>
                </a:schemeClr>
              </a:solidFill>
            </a:endParaRPr>
          </a:p>
        </p:txBody>
      </p:sp>
      <p:sp>
        <p:nvSpPr>
          <p:cNvPr id="3" name="Содержимое 2"/>
          <p:cNvSpPr>
            <a:spLocks noGrp="1"/>
          </p:cNvSpPr>
          <p:nvPr>
            <p:ph idx="1"/>
          </p:nvPr>
        </p:nvSpPr>
        <p:spPr/>
        <p:txBody>
          <a:bodyPr>
            <a:normAutofit fontScale="92500" lnSpcReduction="20000"/>
          </a:bodyPr>
          <a:lstStyle/>
          <a:p>
            <a:pPr marL="457200" indent="-457200">
              <a:buFont typeface="+mj-lt"/>
              <a:buAutoNum type="arabicPeriod" startAt="6"/>
            </a:pPr>
            <a:r>
              <a:rPr lang="en-US" sz="2400" b="1" dirty="0" smtClean="0">
                <a:solidFill>
                  <a:schemeClr val="bg1"/>
                </a:solidFill>
              </a:rPr>
              <a:t>Choose </a:t>
            </a:r>
            <a:r>
              <a:rPr lang="en-US" sz="2400" b="1" dirty="0">
                <a:solidFill>
                  <a:schemeClr val="bg1"/>
                </a:solidFill>
              </a:rPr>
              <a:t>a specialization</a:t>
            </a:r>
          </a:p>
          <a:p>
            <a:pPr marL="857250" lvl="1" indent="-457200">
              <a:buFont typeface="+mj-lt"/>
              <a:buAutoNum type="alphaLcPeriod"/>
            </a:pPr>
            <a:r>
              <a:rPr lang="en-US" sz="2000" dirty="0">
                <a:solidFill>
                  <a:schemeClr val="bg1"/>
                </a:solidFill>
              </a:rPr>
              <a:t>Decide if you want to specialize in a certain area of entomology. There are several options to choose from in terms of specialization for entomology, which means you can determine which areas interest you the most and focus on the one you most want to work with. Entomologists can specialize based on behavior or area of study, all of which offer their own opportunities for employment. Here are some common specializations for entomologists:</a:t>
            </a:r>
          </a:p>
          <a:p>
            <a:pPr marL="1314450" lvl="2" indent="-457200"/>
            <a:r>
              <a:rPr lang="en-US" sz="1900" dirty="0">
                <a:solidFill>
                  <a:schemeClr val="bg1"/>
                </a:solidFill>
              </a:rPr>
              <a:t>Insect pathology</a:t>
            </a:r>
          </a:p>
          <a:p>
            <a:pPr marL="1314450" lvl="2" indent="-457200"/>
            <a:r>
              <a:rPr lang="en-US" sz="1900" dirty="0">
                <a:solidFill>
                  <a:schemeClr val="bg1"/>
                </a:solidFill>
              </a:rPr>
              <a:t>Crop protection entomology</a:t>
            </a:r>
          </a:p>
          <a:p>
            <a:pPr marL="1314450" lvl="2" indent="-457200"/>
            <a:r>
              <a:rPr lang="en-US" sz="1900" dirty="0">
                <a:solidFill>
                  <a:schemeClr val="bg1"/>
                </a:solidFill>
              </a:rPr>
              <a:t>Insect taxonomy</a:t>
            </a:r>
          </a:p>
          <a:p>
            <a:pPr marL="1314450" lvl="2" indent="-457200"/>
            <a:r>
              <a:rPr lang="en-US" sz="1900" dirty="0">
                <a:solidFill>
                  <a:schemeClr val="bg1"/>
                </a:solidFill>
              </a:rPr>
              <a:t>Industrial entomology</a:t>
            </a:r>
          </a:p>
          <a:p>
            <a:pPr marL="1314450" lvl="2" indent="-457200"/>
            <a:r>
              <a:rPr lang="en-US" sz="1900" dirty="0">
                <a:solidFill>
                  <a:schemeClr val="bg1"/>
                </a:solidFill>
              </a:rPr>
              <a:t>Insect physiology</a:t>
            </a:r>
          </a:p>
          <a:p>
            <a:pPr marL="1314450" lvl="2" indent="-457200"/>
            <a:r>
              <a:rPr lang="en-US" sz="1900" dirty="0">
                <a:solidFill>
                  <a:schemeClr val="bg1"/>
                </a:solidFill>
              </a:rPr>
              <a:t>Insect morphology</a:t>
            </a:r>
          </a:p>
          <a:p>
            <a:pPr marL="1314450" lvl="2" indent="-457200"/>
            <a:r>
              <a:rPr lang="en-US" sz="1900" dirty="0">
                <a:solidFill>
                  <a:schemeClr val="bg1"/>
                </a:solidFill>
              </a:rPr>
              <a:t>Medical entomology</a:t>
            </a:r>
          </a:p>
          <a:p>
            <a:pPr marL="1314450" lvl="2" indent="-457200"/>
            <a:r>
              <a:rPr lang="en-US" sz="1900" dirty="0">
                <a:solidFill>
                  <a:schemeClr val="bg1"/>
                </a:solidFill>
              </a:rPr>
              <a:t>Forensic entomology</a:t>
            </a:r>
          </a:p>
          <a:p>
            <a:pPr marL="1314450" lvl="2" indent="-457200"/>
            <a:r>
              <a:rPr lang="en-US" sz="1900" dirty="0">
                <a:solidFill>
                  <a:schemeClr val="bg1"/>
                </a:solidFill>
              </a:rPr>
              <a:t>Biological control</a:t>
            </a:r>
          </a:p>
        </p:txBody>
      </p:sp>
    </p:spTree>
    <p:extLst>
      <p:ext uri="{BB962C8B-B14F-4D97-AF65-F5344CB8AC3E}">
        <p14:creationId xmlns:p14="http://schemas.microsoft.com/office/powerpoint/2010/main" val="29495603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Medical Entomologist</a:t>
            </a:r>
            <a:endParaRPr lang="en-US" sz="3200" dirty="0">
              <a:solidFill>
                <a:schemeClr val="accent3">
                  <a:lumMod val="50000"/>
                </a:schemeClr>
              </a:solidFill>
            </a:endParaRPr>
          </a:p>
        </p:txBody>
      </p:sp>
      <p:sp>
        <p:nvSpPr>
          <p:cNvPr id="3" name="Содержимое 2"/>
          <p:cNvSpPr>
            <a:spLocks noGrp="1"/>
          </p:cNvSpPr>
          <p:nvPr>
            <p:ph sz="half" idx="1"/>
          </p:nvPr>
        </p:nvSpPr>
        <p:spPr/>
        <p:txBody>
          <a:bodyPr>
            <a:normAutofit lnSpcReduction="10000"/>
          </a:bodyPr>
          <a:lstStyle/>
          <a:p>
            <a:r>
              <a:rPr lang="en-US" sz="2400" dirty="0">
                <a:solidFill>
                  <a:schemeClr val="bg1"/>
                </a:solidFill>
              </a:rPr>
              <a:t>Medical entomologists are concerned with the role of insects in the causation of disease in animals and humans. </a:t>
            </a:r>
            <a:endParaRPr lang="en-US" sz="2400" dirty="0" smtClean="0">
              <a:solidFill>
                <a:schemeClr val="bg1"/>
              </a:solidFill>
            </a:endParaRPr>
          </a:p>
          <a:p>
            <a:r>
              <a:rPr lang="en-US" sz="2400" dirty="0" smtClean="0">
                <a:solidFill>
                  <a:schemeClr val="bg1"/>
                </a:solidFill>
              </a:rPr>
              <a:t>This </a:t>
            </a:r>
            <a:r>
              <a:rPr lang="en-US" sz="2400" dirty="0">
                <a:solidFill>
                  <a:schemeClr val="bg1"/>
                </a:solidFill>
              </a:rPr>
              <a:t>field includes the study of insects and arachnids that adversely affect the health of humans, domestic vertebrate animals, and wildlife through transmission of disease-causing agents.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51884" y="1600200"/>
            <a:ext cx="3831232" cy="4525963"/>
          </a:xfrm>
        </p:spPr>
      </p:pic>
    </p:spTree>
    <p:extLst>
      <p:ext uri="{BB962C8B-B14F-4D97-AF65-F5344CB8AC3E}">
        <p14:creationId xmlns:p14="http://schemas.microsoft.com/office/powerpoint/2010/main" val="357434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Bee and Ant Stings</a:t>
            </a:r>
          </a:p>
        </p:txBody>
      </p:sp>
      <p:sp>
        <p:nvSpPr>
          <p:cNvPr id="3" name="Содержимое 2"/>
          <p:cNvSpPr>
            <a:spLocks noGrp="1"/>
          </p:cNvSpPr>
          <p:nvPr>
            <p:ph idx="1"/>
          </p:nvPr>
        </p:nvSpPr>
        <p:spPr>
          <a:xfrm>
            <a:off x="827584" y="1844824"/>
            <a:ext cx="4104456" cy="4896544"/>
          </a:xfrm>
        </p:spPr>
        <p:txBody>
          <a:bodyPr>
            <a:normAutofit/>
          </a:bodyPr>
          <a:lstStyle/>
          <a:p>
            <a:r>
              <a:rPr lang="en-US" sz="2400" dirty="0">
                <a:solidFill>
                  <a:schemeClr val="bg1"/>
                </a:solidFill>
                <a:cs typeface="Arial" panose="020B0604020202020204" pitchFamily="34" charset="0"/>
              </a:rPr>
              <a:t>Insect stings can cause life-threatening allergic reactions  in sensitive victims.</a:t>
            </a:r>
          </a:p>
          <a:p>
            <a:r>
              <a:rPr lang="en-US" sz="2400" dirty="0">
                <a:solidFill>
                  <a:schemeClr val="bg1"/>
                </a:solidFill>
              </a:rPr>
              <a:t>These stings cause immediate painful red bumps. </a:t>
            </a:r>
          </a:p>
          <a:p>
            <a:r>
              <a:rPr lang="en-US" sz="2400" dirty="0">
                <a:solidFill>
                  <a:schemeClr val="bg1"/>
                </a:solidFill>
                <a:cs typeface="Arial" panose="020B0604020202020204" pitchFamily="34" charset="0"/>
              </a:rPr>
              <a:t>Remove stinger if still in skin.</a:t>
            </a:r>
          </a:p>
          <a:p>
            <a:r>
              <a:rPr lang="en-US" sz="2400" dirty="0">
                <a:solidFill>
                  <a:schemeClr val="bg1"/>
                </a:solidFill>
              </a:rPr>
              <a:t>While the pain is usually better in 2 hours, the swelling may increase for up to 24 hours. </a:t>
            </a:r>
          </a:p>
          <a:p>
            <a:endParaRPr lang="en-US" sz="2400" dirty="0">
              <a:solidFill>
                <a:schemeClr val="bg1"/>
              </a:solidFill>
            </a:endParaRPr>
          </a:p>
        </p:txBody>
      </p:sp>
      <p:grpSp>
        <p:nvGrpSpPr>
          <p:cNvPr id="6" name="Group 5"/>
          <p:cNvGrpSpPr/>
          <p:nvPr/>
        </p:nvGrpSpPr>
        <p:grpSpPr>
          <a:xfrm>
            <a:off x="4932040" y="1844824"/>
            <a:ext cx="4038600" cy="4606885"/>
            <a:chOff x="4648201" y="1972492"/>
            <a:chExt cx="4038600" cy="4606885"/>
          </a:xfrm>
        </p:grpSpPr>
        <p:pic>
          <p:nvPicPr>
            <p:cNvPr id="7"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39836093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Plant Protection Entomologist</a:t>
            </a:r>
            <a:endParaRPr lang="en-US" sz="3200" dirty="0">
              <a:solidFill>
                <a:schemeClr val="accent3">
                  <a:lumMod val="50000"/>
                </a:schemeClr>
              </a:solidFill>
            </a:endParaRPr>
          </a:p>
        </p:txBody>
      </p:sp>
      <p:sp>
        <p:nvSpPr>
          <p:cNvPr id="3" name="Содержимое 2"/>
          <p:cNvSpPr>
            <a:spLocks noGrp="1"/>
          </p:cNvSpPr>
          <p:nvPr>
            <p:ph sz="half" idx="1"/>
          </p:nvPr>
        </p:nvSpPr>
        <p:spPr>
          <a:xfrm>
            <a:off x="457200" y="1600200"/>
            <a:ext cx="4690864" cy="5069160"/>
          </a:xfrm>
        </p:spPr>
        <p:txBody>
          <a:bodyPr>
            <a:normAutofit fontScale="85000" lnSpcReduction="20000"/>
          </a:bodyPr>
          <a:lstStyle/>
          <a:p>
            <a:r>
              <a:rPr lang="en-US" sz="2400" dirty="0" smtClean="0">
                <a:solidFill>
                  <a:schemeClr val="bg1"/>
                </a:solidFill>
              </a:rPr>
              <a:t>Entomologists work to reduce the crop losses that insects cause, which can help to relieve some of the food shortages that exist in many parts of the world.</a:t>
            </a:r>
          </a:p>
          <a:p>
            <a:r>
              <a:rPr lang="en-US" sz="2400" dirty="0" smtClean="0">
                <a:solidFill>
                  <a:schemeClr val="bg1"/>
                </a:solidFill>
              </a:rPr>
              <a:t>Entomologists also work with foresters to battle the insect pests that injure trees, destroy timber, and damage the biological riches found in forests.</a:t>
            </a:r>
          </a:p>
          <a:p>
            <a:r>
              <a:rPr lang="en-US" sz="2400" dirty="0" smtClean="0">
                <a:solidFill>
                  <a:schemeClr val="bg1"/>
                </a:solidFill>
              </a:rPr>
              <a:t>Plant protection entomologists study insect pests and figure out ways to protect crops, trees, flowers, and other plants from attack and injury by insects.</a:t>
            </a:r>
          </a:p>
          <a:p>
            <a:r>
              <a:rPr lang="en-US" sz="2400" dirty="0" smtClean="0">
                <a:solidFill>
                  <a:schemeClr val="bg1"/>
                </a:solidFill>
              </a:rPr>
              <a:t>These entomologists work for the Department of Agriculture, the Forest Service, the Department of the Interior, universities, nature centers, conservation agencies, and private industries.</a:t>
            </a:r>
            <a:endParaRPr lang="en-US" sz="2400" dirty="0">
              <a:solidFill>
                <a:schemeClr val="bg1"/>
              </a:solidFill>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1627632"/>
            <a:ext cx="3616125" cy="2404864"/>
          </a:xfrm>
        </p:spPr>
      </p:pic>
      <p:sp>
        <p:nvSpPr>
          <p:cNvPr id="7" name="TextBox 6"/>
          <p:cNvSpPr txBox="1"/>
          <p:nvPr/>
        </p:nvSpPr>
        <p:spPr>
          <a:xfrm>
            <a:off x="5220071" y="4138196"/>
            <a:ext cx="3616125" cy="369332"/>
          </a:xfrm>
          <a:prstGeom prst="rect">
            <a:avLst/>
          </a:prstGeom>
          <a:noFill/>
        </p:spPr>
        <p:txBody>
          <a:bodyPr wrap="square" rtlCol="0">
            <a:spAutoFit/>
          </a:bodyPr>
          <a:lstStyle/>
          <a:p>
            <a:pPr algn="ctr"/>
            <a:r>
              <a:rPr lang="en-US" dirty="0" smtClean="0">
                <a:solidFill>
                  <a:schemeClr val="bg1"/>
                </a:solidFill>
              </a:rPr>
              <a:t>Montana Beetle Kill</a:t>
            </a:r>
            <a:endParaRPr lang="en-US" dirty="0">
              <a:solidFill>
                <a:schemeClr val="bg1"/>
              </a:solidFill>
            </a:endParaRPr>
          </a:p>
        </p:txBody>
      </p:sp>
    </p:spTree>
    <p:extLst>
      <p:ext uri="{BB962C8B-B14F-4D97-AF65-F5344CB8AC3E}">
        <p14:creationId xmlns:p14="http://schemas.microsoft.com/office/powerpoint/2010/main" val="3326539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Conservation Entomologist</a:t>
            </a:r>
            <a:endParaRPr lang="en-US" sz="3200" dirty="0">
              <a:solidFill>
                <a:schemeClr val="accent3">
                  <a:lumMod val="50000"/>
                </a:schemeClr>
              </a:solidFill>
            </a:endParaRPr>
          </a:p>
        </p:txBody>
      </p:sp>
      <p:sp>
        <p:nvSpPr>
          <p:cNvPr id="3" name="Содержимое 2"/>
          <p:cNvSpPr>
            <a:spLocks noGrp="1"/>
          </p:cNvSpPr>
          <p:nvPr>
            <p:ph sz="half" idx="1"/>
          </p:nvPr>
        </p:nvSpPr>
        <p:spPr/>
        <p:txBody>
          <a:bodyPr>
            <a:normAutofit lnSpcReduction="10000"/>
          </a:bodyPr>
          <a:lstStyle/>
          <a:p>
            <a:r>
              <a:rPr lang="en-US" sz="2400" dirty="0" smtClean="0">
                <a:solidFill>
                  <a:schemeClr val="bg1"/>
                </a:solidFill>
              </a:rPr>
              <a:t>By identifying endangered insect species and studying their habitats, conservation entomologists can help rebuild threatened ecosystems. </a:t>
            </a:r>
          </a:p>
          <a:p>
            <a:r>
              <a:rPr lang="en-US" sz="2400" dirty="0" smtClean="0">
                <a:solidFill>
                  <a:schemeClr val="bg1"/>
                </a:solidFill>
              </a:rPr>
              <a:t>Many are involved in education and outreach programs at natural history museums, nature centers, zoos, conservation agencies, and extension offices.</a:t>
            </a:r>
            <a:endParaRPr lang="en-US" sz="2400" dirty="0">
              <a:solidFill>
                <a:schemeClr val="bg1"/>
              </a:solidFill>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47724"/>
            <a:ext cx="4038600" cy="4230914"/>
          </a:xfrm>
        </p:spPr>
      </p:pic>
      <p:sp>
        <p:nvSpPr>
          <p:cNvPr id="9" name="TextBox 8"/>
          <p:cNvSpPr txBox="1"/>
          <p:nvPr/>
        </p:nvSpPr>
        <p:spPr>
          <a:xfrm>
            <a:off x="4648200" y="6003774"/>
            <a:ext cx="4038600" cy="369332"/>
          </a:xfrm>
          <a:prstGeom prst="rect">
            <a:avLst/>
          </a:prstGeom>
          <a:noFill/>
        </p:spPr>
        <p:txBody>
          <a:bodyPr wrap="square" rtlCol="0">
            <a:spAutoFit/>
          </a:bodyPr>
          <a:lstStyle/>
          <a:p>
            <a:pPr algn="ctr"/>
            <a:r>
              <a:rPr lang="en-US" dirty="0" smtClean="0">
                <a:solidFill>
                  <a:schemeClr val="bg1"/>
                </a:solidFill>
              </a:rPr>
              <a:t>Monarch Butterfly Migration</a:t>
            </a:r>
            <a:endParaRPr lang="en-US" dirty="0">
              <a:solidFill>
                <a:schemeClr val="bg1"/>
              </a:solidFill>
            </a:endParaRPr>
          </a:p>
        </p:txBody>
      </p:sp>
    </p:spTree>
    <p:extLst>
      <p:ext uri="{BB962C8B-B14F-4D97-AF65-F5344CB8AC3E}">
        <p14:creationId xmlns:p14="http://schemas.microsoft.com/office/powerpoint/2010/main" val="4293339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Forensic Entomologist</a:t>
            </a:r>
            <a:endParaRPr lang="en-US" sz="3200" dirty="0">
              <a:solidFill>
                <a:schemeClr val="accent3">
                  <a:lumMod val="50000"/>
                </a:schemeClr>
              </a:solidFill>
            </a:endParaRPr>
          </a:p>
        </p:txBody>
      </p:sp>
      <p:sp>
        <p:nvSpPr>
          <p:cNvPr id="3" name="Содержимое 2"/>
          <p:cNvSpPr>
            <a:spLocks noGrp="1"/>
          </p:cNvSpPr>
          <p:nvPr>
            <p:ph sz="half" idx="1"/>
          </p:nvPr>
        </p:nvSpPr>
        <p:spPr/>
        <p:txBody>
          <a:bodyPr>
            <a:normAutofit fontScale="85000" lnSpcReduction="20000"/>
          </a:bodyPr>
          <a:lstStyle/>
          <a:p>
            <a:r>
              <a:rPr lang="en-US" sz="2400" dirty="0">
                <a:solidFill>
                  <a:schemeClr val="bg1"/>
                </a:solidFill>
              </a:rPr>
              <a:t>Forensic entomology is a field of forensic science which involves application of the study of insects and other arthropods in criminal investigation and legal cases. </a:t>
            </a:r>
            <a:endParaRPr lang="en-US" sz="2400" dirty="0" smtClean="0">
              <a:solidFill>
                <a:schemeClr val="bg1"/>
              </a:solidFill>
            </a:endParaRPr>
          </a:p>
          <a:p>
            <a:r>
              <a:rPr lang="en-US" sz="2400" dirty="0" smtClean="0">
                <a:solidFill>
                  <a:schemeClr val="bg1"/>
                </a:solidFill>
              </a:rPr>
              <a:t>The </a:t>
            </a:r>
            <a:r>
              <a:rPr lang="en-US" sz="2400" dirty="0">
                <a:solidFill>
                  <a:schemeClr val="bg1"/>
                </a:solidFill>
              </a:rPr>
              <a:t>principles of forensic entomology have been used to resolve crime for thousands of years but they became a part of Western science only in the 19th century. </a:t>
            </a:r>
            <a:endParaRPr lang="en-US" sz="2400" dirty="0" smtClean="0">
              <a:solidFill>
                <a:schemeClr val="bg1"/>
              </a:solidFill>
            </a:endParaRPr>
          </a:p>
          <a:p>
            <a:r>
              <a:rPr lang="en-US" sz="2400" dirty="0" smtClean="0">
                <a:solidFill>
                  <a:schemeClr val="bg1"/>
                </a:solidFill>
              </a:rPr>
              <a:t>Few people are employed full-time as forensic entomologists and most are affiliated with universities and work as consultants to law enforcement.</a:t>
            </a:r>
            <a:endParaRPr lang="en-US" sz="2400" dirty="0">
              <a:solidFill>
                <a:schemeClr val="bg1"/>
              </a:solidFill>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9428" y="1600200"/>
            <a:ext cx="4345064" cy="3196952"/>
          </a:xfrm>
        </p:spPr>
      </p:pic>
    </p:spTree>
    <p:extLst>
      <p:ext uri="{BB962C8B-B14F-4D97-AF65-F5344CB8AC3E}">
        <p14:creationId xmlns:p14="http://schemas.microsoft.com/office/powerpoint/2010/main" val="321391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Treatment of Stings</a:t>
            </a:r>
          </a:p>
        </p:txBody>
      </p:sp>
      <p:sp>
        <p:nvSpPr>
          <p:cNvPr id="3" name="Содержимое 2"/>
          <p:cNvSpPr>
            <a:spLocks noGrp="1"/>
          </p:cNvSpPr>
          <p:nvPr>
            <p:ph idx="1"/>
          </p:nvPr>
        </p:nvSpPr>
        <p:spPr>
          <a:xfrm>
            <a:off x="899592" y="1833284"/>
            <a:ext cx="4824536" cy="4997152"/>
          </a:xfrm>
        </p:spPr>
        <p:txBody>
          <a:bodyPr>
            <a:normAutofit fontScale="92500" lnSpcReduction="20000"/>
          </a:bodyPr>
          <a:lstStyle/>
          <a:p>
            <a:r>
              <a:rPr lang="en-US" sz="2400" dirty="0">
                <a:solidFill>
                  <a:schemeClr val="bg1"/>
                </a:solidFill>
              </a:rPr>
              <a:t>If you see a little black dot in the bite, the stinger is still present (this only occurs with honey bee stings).</a:t>
            </a:r>
          </a:p>
          <a:p>
            <a:r>
              <a:rPr lang="en-US" sz="2400" dirty="0">
                <a:solidFill>
                  <a:schemeClr val="bg1"/>
                </a:solidFill>
              </a:rPr>
              <a:t>Remove it by scraping it off with a credit card or something similar.</a:t>
            </a:r>
          </a:p>
          <a:p>
            <a:r>
              <a:rPr lang="en-US" sz="2400" dirty="0">
                <a:solidFill>
                  <a:schemeClr val="bg1"/>
                </a:solidFill>
              </a:rPr>
              <a:t>For persistent pain, massage with an ice cube for 10 minutes. </a:t>
            </a:r>
          </a:p>
          <a:p>
            <a:r>
              <a:rPr lang="en-US" sz="2400" dirty="0">
                <a:solidFill>
                  <a:schemeClr val="bg1"/>
                </a:solidFill>
              </a:rPr>
              <a:t>Give acetaminophen immediately for relief of pain and burning. </a:t>
            </a:r>
          </a:p>
          <a:p>
            <a:r>
              <a:rPr lang="en-US" sz="2400" dirty="0">
                <a:solidFill>
                  <a:schemeClr val="bg1"/>
                </a:solidFill>
              </a:rPr>
              <a:t>For itching, apply hydrocortisone cream.</a:t>
            </a:r>
          </a:p>
          <a:p>
            <a:r>
              <a:rPr lang="en-US" sz="2400" dirty="0">
                <a:solidFill>
                  <a:schemeClr val="bg1"/>
                </a:solidFill>
                <a:cs typeface="Arial" panose="020B0604020202020204" pitchFamily="34" charset="0"/>
              </a:rPr>
              <a:t>Watch victim for any signs or symptoms of allergic reactions.</a:t>
            </a:r>
          </a:p>
          <a:p>
            <a:r>
              <a:rPr lang="en-US" sz="2400" dirty="0">
                <a:solidFill>
                  <a:schemeClr val="bg1"/>
                </a:solidFill>
                <a:cs typeface="Arial" panose="020B0604020202020204" pitchFamily="34" charset="0"/>
              </a:rPr>
              <a:t>If symptoms occur, call 911 and treat for shock.</a:t>
            </a:r>
          </a:p>
        </p:txBody>
      </p:sp>
      <p:sp>
        <p:nvSpPr>
          <p:cNvPr id="4" name="object 6"/>
          <p:cNvSpPr>
            <a:spLocks noChangeAspect="1"/>
          </p:cNvSpPr>
          <p:nvPr/>
        </p:nvSpPr>
        <p:spPr>
          <a:xfrm>
            <a:off x="5940152" y="1556792"/>
            <a:ext cx="2554940" cy="2192542"/>
          </a:xfrm>
          <a:prstGeom prst="rect">
            <a:avLst/>
          </a:prstGeom>
          <a:blipFill>
            <a:blip r:embed="rId3" cstate="print"/>
            <a:stretch>
              <a:fillRect/>
            </a:stretch>
          </a:blipFill>
        </p:spPr>
        <p:txBody>
          <a:bodyPr wrap="square" lIns="0" tIns="0" rIns="0" bIns="0" rtlCol="0"/>
          <a:lstStyle/>
          <a:p>
            <a:endParaRPr sz="1588" dirty="0"/>
          </a:p>
        </p:txBody>
      </p:sp>
      <p:sp>
        <p:nvSpPr>
          <p:cNvPr id="5" name="object 7"/>
          <p:cNvSpPr>
            <a:spLocks noChangeAspect="1"/>
          </p:cNvSpPr>
          <p:nvPr/>
        </p:nvSpPr>
        <p:spPr>
          <a:xfrm>
            <a:off x="5940152" y="3789000"/>
            <a:ext cx="2151529" cy="2478965"/>
          </a:xfrm>
          <a:prstGeom prst="rect">
            <a:avLst/>
          </a:prstGeom>
          <a:blipFill>
            <a:blip r:embed="rId4"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4119621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274638"/>
            <a:ext cx="3610744" cy="1143000"/>
          </a:xfrm>
        </p:spPr>
        <p:txBody>
          <a:bodyPr>
            <a:normAutofit/>
          </a:bodyPr>
          <a:lstStyle/>
          <a:p>
            <a:r>
              <a:rPr lang="en-US" sz="3200" b="1" dirty="0">
                <a:solidFill>
                  <a:schemeClr val="accent3">
                    <a:lumMod val="50000"/>
                  </a:schemeClr>
                </a:solidFill>
              </a:rPr>
              <a:t>Symptoms of Allergic Reactions</a:t>
            </a:r>
          </a:p>
        </p:txBody>
      </p:sp>
      <p:sp>
        <p:nvSpPr>
          <p:cNvPr id="3" name="Содержимое 2"/>
          <p:cNvSpPr>
            <a:spLocks noGrp="1"/>
          </p:cNvSpPr>
          <p:nvPr>
            <p:ph idx="1"/>
          </p:nvPr>
        </p:nvSpPr>
        <p:spPr>
          <a:xfrm>
            <a:off x="755576" y="1844824"/>
            <a:ext cx="3816424" cy="4896544"/>
          </a:xfrm>
        </p:spPr>
        <p:txBody>
          <a:bodyPr>
            <a:normAutofit/>
          </a:bodyPr>
          <a:lstStyle/>
          <a:p>
            <a:r>
              <a:rPr lang="en-US" sz="2200" dirty="0">
                <a:solidFill>
                  <a:schemeClr val="bg1"/>
                </a:solidFill>
                <a:cs typeface="Arial" panose="020B0604020202020204" pitchFamily="34" charset="0"/>
              </a:rPr>
              <a:t>Difficulty breathing, wheezing.</a:t>
            </a:r>
          </a:p>
          <a:p>
            <a:r>
              <a:rPr lang="en-US" sz="2200" dirty="0">
                <a:solidFill>
                  <a:schemeClr val="bg1"/>
                </a:solidFill>
                <a:cs typeface="Arial" panose="020B0604020202020204" pitchFamily="34" charset="0"/>
              </a:rPr>
              <a:t>Tightness in throat or chest.</a:t>
            </a:r>
          </a:p>
          <a:p>
            <a:r>
              <a:rPr lang="en-US" sz="2200" dirty="0">
                <a:solidFill>
                  <a:schemeClr val="bg1"/>
                </a:solidFill>
                <a:cs typeface="Arial" panose="020B0604020202020204" pitchFamily="34" charset="0"/>
              </a:rPr>
              <a:t>Swelling of the face and neck, puffy eyes.</a:t>
            </a:r>
          </a:p>
          <a:p>
            <a:endParaRPr lang="en-US" sz="24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853962"/>
            <a:ext cx="4464496" cy="2511279"/>
          </a:xfrm>
          <a:prstGeom prst="rect">
            <a:avLst/>
          </a:prstGeom>
        </p:spPr>
      </p:pic>
    </p:spTree>
    <p:extLst>
      <p:ext uri="{BB962C8B-B14F-4D97-AF65-F5344CB8AC3E}">
        <p14:creationId xmlns:p14="http://schemas.microsoft.com/office/powerpoint/2010/main" val="221111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First Aid for Anaphylaxis</a:t>
            </a:r>
          </a:p>
        </p:txBody>
      </p:sp>
      <p:sp>
        <p:nvSpPr>
          <p:cNvPr id="3" name="Содержимое 2"/>
          <p:cNvSpPr>
            <a:spLocks noGrp="1"/>
          </p:cNvSpPr>
          <p:nvPr>
            <p:ph idx="1"/>
          </p:nvPr>
        </p:nvSpPr>
        <p:spPr>
          <a:xfrm>
            <a:off x="827584" y="1844824"/>
            <a:ext cx="3600400" cy="4896544"/>
          </a:xfrm>
        </p:spPr>
        <p:txBody>
          <a:bodyPr>
            <a:normAutofit/>
          </a:bodyPr>
          <a:lstStyle/>
          <a:p>
            <a:r>
              <a:rPr lang="en-US" sz="2200" dirty="0">
                <a:solidFill>
                  <a:schemeClr val="bg1"/>
                </a:solidFill>
                <a:cs typeface="Arial" panose="020B0604020202020204" pitchFamily="34" charset="0"/>
              </a:rPr>
              <a:t>Call 911.</a:t>
            </a:r>
          </a:p>
          <a:p>
            <a:r>
              <a:rPr lang="en-US" sz="2200" dirty="0">
                <a:solidFill>
                  <a:schemeClr val="bg1"/>
                </a:solidFill>
                <a:cs typeface="Arial" panose="020B0604020202020204" pitchFamily="34" charset="0"/>
              </a:rPr>
              <a:t>Lay person flat – do not       allow them to stand or walk.</a:t>
            </a:r>
          </a:p>
          <a:p>
            <a:pPr marL="1085850" lvl="1" indent="-342900">
              <a:buFont typeface="Arial" panose="020B0604020202020204" pitchFamily="34" charset="0"/>
              <a:buChar char="•"/>
            </a:pPr>
            <a:r>
              <a:rPr lang="en-US" sz="1800" dirty="0">
                <a:solidFill>
                  <a:schemeClr val="bg1"/>
                </a:solidFill>
                <a:cs typeface="Arial" panose="020B0604020202020204" pitchFamily="34" charset="0"/>
              </a:rPr>
              <a:t>If unconscious, place in      recovery position.</a:t>
            </a:r>
          </a:p>
          <a:p>
            <a:pPr marL="1085850" lvl="1" indent="-342900">
              <a:buFont typeface="Arial" panose="020B0604020202020204" pitchFamily="34" charset="0"/>
              <a:buChar char="•"/>
            </a:pPr>
            <a:r>
              <a:rPr lang="en-US" sz="1800" dirty="0">
                <a:solidFill>
                  <a:schemeClr val="bg1"/>
                </a:solidFill>
                <a:cs typeface="Arial" panose="020B0604020202020204" pitchFamily="34" charset="0"/>
              </a:rPr>
              <a:t>If breathing is difficult allow them to sit up.</a:t>
            </a:r>
          </a:p>
          <a:p>
            <a:r>
              <a:rPr lang="en-US" sz="2200" dirty="0">
                <a:solidFill>
                  <a:schemeClr val="bg1"/>
                </a:solidFill>
                <a:cs typeface="Arial" panose="020B0604020202020204" pitchFamily="34" charset="0"/>
              </a:rPr>
              <a:t>Give adrenaline autoinjector (EpiPen).</a:t>
            </a:r>
          </a:p>
          <a:p>
            <a:r>
              <a:rPr lang="en-US" sz="2200" dirty="0">
                <a:solidFill>
                  <a:schemeClr val="bg1"/>
                </a:solidFill>
                <a:cs typeface="Arial" panose="020B0604020202020204" pitchFamily="34" charset="0"/>
              </a:rPr>
              <a:t>Monitor the victim’s             breathing and be prepared  to give CPR.</a:t>
            </a:r>
          </a:p>
          <a:p>
            <a:endParaRPr lang="en-US" sz="2400" dirty="0">
              <a:solidFill>
                <a:schemeClr val="bg1"/>
              </a:solidFill>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2791" y="4194797"/>
            <a:ext cx="3061153" cy="2663203"/>
          </a:xfrm>
          <a:prstGeom prst="rect">
            <a:avLst/>
          </a:prstGeom>
          <a:solidFill>
            <a:schemeClr val="bg1"/>
          </a:solidFill>
        </p:spPr>
      </p:pic>
      <p:pic>
        <p:nvPicPr>
          <p:cNvPr id="6" name="Picture 5"/>
          <p:cNvPicPr>
            <a:picLocks noChangeAspect="1"/>
          </p:cNvPicPr>
          <p:nvPr/>
        </p:nvPicPr>
        <p:blipFill>
          <a:blip r:embed="rId4"/>
          <a:stretch>
            <a:fillRect/>
          </a:stretch>
        </p:blipFill>
        <p:spPr>
          <a:xfrm>
            <a:off x="4572001" y="1417638"/>
            <a:ext cx="4168946" cy="2777159"/>
          </a:xfrm>
          <a:prstGeom prst="rect">
            <a:avLst/>
          </a:prstGeom>
          <a:solidFill>
            <a:schemeClr val="bg1"/>
          </a:solidFill>
        </p:spPr>
      </p:pic>
    </p:spTree>
    <p:extLst>
      <p:ext uri="{BB962C8B-B14F-4D97-AF65-F5344CB8AC3E}">
        <p14:creationId xmlns:p14="http://schemas.microsoft.com/office/powerpoint/2010/main" val="306550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First Aid for Anaphylaxis</a:t>
            </a:r>
          </a:p>
        </p:txBody>
      </p:sp>
      <p:sp>
        <p:nvSpPr>
          <p:cNvPr id="3" name="Содержимое 2"/>
          <p:cNvSpPr>
            <a:spLocks noGrp="1"/>
          </p:cNvSpPr>
          <p:nvPr>
            <p:ph idx="1"/>
          </p:nvPr>
        </p:nvSpPr>
        <p:spPr>
          <a:xfrm>
            <a:off x="827584" y="1844824"/>
            <a:ext cx="3600400" cy="4896544"/>
          </a:xfrm>
        </p:spPr>
        <p:txBody>
          <a:bodyPr>
            <a:normAutofit/>
          </a:bodyPr>
          <a:lstStyle/>
          <a:p>
            <a:r>
              <a:rPr lang="en-US" sz="2200" dirty="0">
                <a:solidFill>
                  <a:schemeClr val="bg1"/>
                </a:solidFill>
                <a:cs typeface="Arial" panose="020B0604020202020204" pitchFamily="34" charset="0"/>
              </a:rPr>
              <a:t>Emergency Epinephrine Kit (EpiPen)</a:t>
            </a:r>
          </a:p>
          <a:p>
            <a:r>
              <a:rPr lang="en-US" sz="2200" dirty="0">
                <a:solidFill>
                  <a:schemeClr val="bg1"/>
                </a:solidFill>
                <a:cs typeface="Arial" panose="020B0604020202020204" pitchFamily="34" charset="0"/>
              </a:rPr>
              <a:t>May be carried by people with severe allergies.</a:t>
            </a:r>
          </a:p>
          <a:p>
            <a:r>
              <a:rPr lang="en-US" sz="2200" dirty="0">
                <a:solidFill>
                  <a:schemeClr val="bg1"/>
                </a:solidFill>
                <a:cs typeface="Arial" panose="020B0604020202020204" pitchFamily="34" charset="0"/>
              </a:rPr>
              <a:t>Help the victim open and use the kit  as needed.</a:t>
            </a:r>
          </a:p>
          <a:p>
            <a:endParaRPr lang="en-US" sz="2400" dirty="0">
              <a:solidFill>
                <a:schemeClr val="bg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48" r="3176"/>
          <a:stretch/>
        </p:blipFill>
        <p:spPr>
          <a:xfrm>
            <a:off x="611560" y="4149080"/>
            <a:ext cx="4256377" cy="25381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556792"/>
            <a:ext cx="3707904" cy="4350607"/>
          </a:xfrm>
          <a:prstGeom prst="rect">
            <a:avLst/>
          </a:prstGeom>
        </p:spPr>
      </p:pic>
    </p:spTree>
    <p:extLst>
      <p:ext uri="{BB962C8B-B14F-4D97-AF65-F5344CB8AC3E}">
        <p14:creationId xmlns:p14="http://schemas.microsoft.com/office/powerpoint/2010/main" val="410106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Requirement 2</a:t>
            </a:r>
          </a:p>
        </p:txBody>
      </p:sp>
      <p:sp>
        <p:nvSpPr>
          <p:cNvPr id="3" name="Содержимое 2"/>
          <p:cNvSpPr>
            <a:spLocks noGrp="1"/>
          </p:cNvSpPr>
          <p:nvPr>
            <p:ph idx="1"/>
          </p:nvPr>
        </p:nvSpPr>
        <p:spPr>
          <a:xfrm>
            <a:off x="1475656" y="1600201"/>
            <a:ext cx="7211144" cy="1180728"/>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Tell how insects are different from all other animals. Show how insects are different from centipedes and spiders.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6" name="Picture 5">
            <a:extLst>
              <a:ext uri="{FF2B5EF4-FFF2-40B4-BE49-F238E27FC236}">
                <a16:creationId xmlns="" xmlns:a16="http://schemas.microsoft.com/office/drawing/2014/main" id="{A16326F3-B231-4AD3-903A-579ADF139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135" y="2780928"/>
            <a:ext cx="4703729" cy="3527797"/>
          </a:xfrm>
          <a:prstGeom prst="rect">
            <a:avLst/>
          </a:prstGeom>
        </p:spPr>
      </p:pic>
    </p:spTree>
    <p:extLst>
      <p:ext uri="{BB962C8B-B14F-4D97-AF65-F5344CB8AC3E}">
        <p14:creationId xmlns:p14="http://schemas.microsoft.com/office/powerpoint/2010/main" val="32078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Arthropod Characteristics</a:t>
            </a:r>
          </a:p>
        </p:txBody>
      </p:sp>
      <p:pic>
        <p:nvPicPr>
          <p:cNvPr id="6" name="Content Placeholder 5">
            <a:extLst>
              <a:ext uri="{FF2B5EF4-FFF2-40B4-BE49-F238E27FC236}">
                <a16:creationId xmlns="" xmlns:a16="http://schemas.microsoft.com/office/drawing/2014/main" id="{F5097E98-4A3B-4145-90DD-67523273198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6521"/>
          <a:stretch/>
        </p:blipFill>
        <p:spPr>
          <a:xfrm>
            <a:off x="179512" y="1880828"/>
            <a:ext cx="4140460" cy="3096344"/>
          </a:xfrm>
        </p:spPr>
      </p:pic>
      <p:sp>
        <p:nvSpPr>
          <p:cNvPr id="4" name="Content Placeholder 3">
            <a:extLst>
              <a:ext uri="{FF2B5EF4-FFF2-40B4-BE49-F238E27FC236}">
                <a16:creationId xmlns="" xmlns:a16="http://schemas.microsoft.com/office/drawing/2014/main" id="{7A910364-A4C9-4D77-8BDA-05995F4E6D8C}"/>
              </a:ext>
            </a:extLst>
          </p:cNvPr>
          <p:cNvSpPr>
            <a:spLocks noGrp="1"/>
          </p:cNvSpPr>
          <p:nvPr>
            <p:ph sz="half" idx="2"/>
          </p:nvPr>
        </p:nvSpPr>
        <p:spPr>
          <a:xfrm>
            <a:off x="4495800" y="1600200"/>
            <a:ext cx="4468688" cy="5141168"/>
          </a:xfrm>
        </p:spPr>
        <p:txBody>
          <a:bodyPr>
            <a:normAutofit/>
          </a:bodyPr>
          <a:lstStyle/>
          <a:p>
            <a:r>
              <a:rPr lang="en-US" sz="2200" dirty="0">
                <a:solidFill>
                  <a:schemeClr val="bg1"/>
                </a:solidFill>
              </a:rPr>
              <a:t>How insects and their kin are different from all other animals.</a:t>
            </a:r>
          </a:p>
          <a:p>
            <a:pPr lvl="1"/>
            <a:r>
              <a:rPr lang="en-US" sz="1800" dirty="0">
                <a:solidFill>
                  <a:schemeClr val="bg1"/>
                </a:solidFill>
              </a:rPr>
              <a:t>All insects belong to a larger animal group known as arthropods, which also includes spiders, mites, ticks, scorpions, harvestmen (daddy longlegs), crabs, shrimp, crayfish, sow bugs, barnacles, centipedes, and millipedes. </a:t>
            </a:r>
          </a:p>
          <a:p>
            <a:pPr lvl="1"/>
            <a:r>
              <a:rPr lang="en-US" sz="1800" dirty="0">
                <a:solidFill>
                  <a:schemeClr val="bg1"/>
                </a:solidFill>
              </a:rPr>
              <a:t>All of these related animals share unique characteristics that distinguish them from all other animal groups. </a:t>
            </a:r>
          </a:p>
          <a:p>
            <a:pPr lvl="2"/>
            <a:r>
              <a:rPr lang="en-US" sz="1800" dirty="0">
                <a:solidFill>
                  <a:schemeClr val="bg1"/>
                </a:solidFill>
              </a:rPr>
              <a:t>Jointed legs</a:t>
            </a:r>
          </a:p>
          <a:p>
            <a:pPr lvl="2"/>
            <a:r>
              <a:rPr lang="en-US" sz="1800" dirty="0">
                <a:solidFill>
                  <a:schemeClr val="bg1"/>
                </a:solidFill>
              </a:rPr>
              <a:t>Segmented body</a:t>
            </a:r>
          </a:p>
          <a:p>
            <a:pPr lvl="2"/>
            <a:r>
              <a:rPr lang="en-US" sz="1800" dirty="0">
                <a:solidFill>
                  <a:schemeClr val="bg1"/>
                </a:solidFill>
              </a:rPr>
              <a:t>External skeleton</a:t>
            </a:r>
          </a:p>
          <a:p>
            <a:endParaRPr lang="en-US" dirty="0"/>
          </a:p>
        </p:txBody>
      </p:sp>
    </p:spTree>
    <p:extLst>
      <p:ext uri="{BB962C8B-B14F-4D97-AF65-F5344CB8AC3E}">
        <p14:creationId xmlns:p14="http://schemas.microsoft.com/office/powerpoint/2010/main" val="137981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A77F7F-8346-4D22-8A6B-8D4AE8EF21DE}"/>
              </a:ext>
            </a:extLst>
          </p:cNvPr>
          <p:cNvSpPr>
            <a:spLocks noGrp="1"/>
          </p:cNvSpPr>
          <p:nvPr>
            <p:ph type="title"/>
          </p:nvPr>
        </p:nvSpPr>
        <p:spPr/>
        <p:txBody>
          <a:bodyPr>
            <a:normAutofit/>
          </a:bodyPr>
          <a:lstStyle/>
          <a:p>
            <a:pPr algn="r"/>
            <a:r>
              <a:rPr lang="en-US" sz="3200" b="1" dirty="0">
                <a:solidFill>
                  <a:schemeClr val="accent3">
                    <a:lumMod val="50000"/>
                  </a:schemeClr>
                </a:solidFill>
              </a:rPr>
              <a:t>Insect Body Structure</a:t>
            </a:r>
          </a:p>
        </p:txBody>
      </p:sp>
      <p:sp>
        <p:nvSpPr>
          <p:cNvPr id="3" name="Content Placeholder 2">
            <a:extLst>
              <a:ext uri="{FF2B5EF4-FFF2-40B4-BE49-F238E27FC236}">
                <a16:creationId xmlns="" xmlns:a16="http://schemas.microsoft.com/office/drawing/2014/main" id="{44FAD28C-3DEE-4BCE-B1B2-3E78901E70E7}"/>
              </a:ext>
            </a:extLst>
          </p:cNvPr>
          <p:cNvSpPr>
            <a:spLocks noGrp="1"/>
          </p:cNvSpPr>
          <p:nvPr>
            <p:ph idx="1"/>
          </p:nvPr>
        </p:nvSpPr>
        <p:spPr>
          <a:xfrm>
            <a:off x="251520" y="3861049"/>
            <a:ext cx="8640960" cy="2722314"/>
          </a:xfrm>
        </p:spPr>
        <p:txBody>
          <a:bodyPr>
            <a:normAutofit/>
          </a:bodyPr>
          <a:lstStyle/>
          <a:p>
            <a:r>
              <a:rPr lang="en-US" sz="2200" dirty="0">
                <a:solidFill>
                  <a:schemeClr val="bg1"/>
                </a:solidFill>
              </a:rPr>
              <a:t>How insects are different from other arthropods:</a:t>
            </a:r>
          </a:p>
          <a:p>
            <a:pPr lvl="1"/>
            <a:r>
              <a:rPr lang="en-US" sz="1800" dirty="0">
                <a:solidFill>
                  <a:schemeClr val="bg1"/>
                </a:solidFill>
              </a:rPr>
              <a:t>Insects have six jointed legs (three pairs); all other arthropods have four or more pairs of legs.</a:t>
            </a:r>
          </a:p>
          <a:p>
            <a:pPr lvl="1"/>
            <a:r>
              <a:rPr lang="en-US" sz="1800" dirty="0">
                <a:solidFill>
                  <a:schemeClr val="bg1"/>
                </a:solidFill>
              </a:rPr>
              <a:t>Insect bodies are divided into three distinct regions—head, thorax, and abdomen; most other arthropods have only two body regions—head and trunk. </a:t>
            </a:r>
          </a:p>
          <a:p>
            <a:pPr lvl="1"/>
            <a:r>
              <a:rPr lang="en-US" sz="1800" dirty="0">
                <a:solidFill>
                  <a:schemeClr val="bg1"/>
                </a:solidFill>
              </a:rPr>
              <a:t>Insects have one pair of antennae or “feelers”; spiders and their relatives have no antennae, while crustaceans (crabs, shrimp, crayfish, etc.) have two pairs.</a:t>
            </a:r>
          </a:p>
          <a:p>
            <a:pPr lvl="1"/>
            <a:r>
              <a:rPr lang="en-US" sz="1800" dirty="0">
                <a:solidFill>
                  <a:schemeClr val="bg1"/>
                </a:solidFill>
              </a:rPr>
              <a:t>Most adult insects have wings; no other arthropod has wings at any stage of life.</a:t>
            </a:r>
          </a:p>
        </p:txBody>
      </p:sp>
      <p:pic>
        <p:nvPicPr>
          <p:cNvPr id="6" name="Picture 5">
            <a:extLst>
              <a:ext uri="{FF2B5EF4-FFF2-40B4-BE49-F238E27FC236}">
                <a16:creationId xmlns="" xmlns:a16="http://schemas.microsoft.com/office/drawing/2014/main" id="{E375D2EE-3CE8-4871-AFAA-95D07F90D5EC}"/>
              </a:ext>
            </a:extLst>
          </p:cNvPr>
          <p:cNvPicPr>
            <a:picLocks noChangeAspect="1"/>
          </p:cNvPicPr>
          <p:nvPr/>
        </p:nvPicPr>
        <p:blipFill>
          <a:blip r:embed="rId3"/>
          <a:stretch>
            <a:fillRect/>
          </a:stretch>
        </p:blipFill>
        <p:spPr>
          <a:xfrm>
            <a:off x="2393156" y="1178242"/>
            <a:ext cx="4357688" cy="2605088"/>
          </a:xfrm>
          <a:prstGeom prst="rect">
            <a:avLst/>
          </a:prstGeom>
        </p:spPr>
      </p:pic>
    </p:spTree>
    <p:extLst>
      <p:ext uri="{BB962C8B-B14F-4D97-AF65-F5344CB8AC3E}">
        <p14:creationId xmlns:p14="http://schemas.microsoft.com/office/powerpoint/2010/main" val="256678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Requirement 3</a:t>
            </a:r>
          </a:p>
        </p:txBody>
      </p:sp>
      <p:sp>
        <p:nvSpPr>
          <p:cNvPr id="3" name="Содержимое 2"/>
          <p:cNvSpPr>
            <a:spLocks noGrp="1"/>
          </p:cNvSpPr>
          <p:nvPr>
            <p:ph idx="1"/>
          </p:nvPr>
        </p:nvSpPr>
        <p:spPr>
          <a:xfrm>
            <a:off x="1475656" y="1600201"/>
            <a:ext cx="7211144" cy="1180728"/>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Point out and name the main parts of an insect.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5" y="2190564"/>
            <a:ext cx="7599179" cy="4118755"/>
          </a:xfrm>
          <a:prstGeom prst="rect">
            <a:avLst/>
          </a:prstGeom>
        </p:spPr>
      </p:pic>
    </p:spTree>
    <p:extLst>
      <p:ext uri="{BB962C8B-B14F-4D97-AF65-F5344CB8AC3E}">
        <p14:creationId xmlns:p14="http://schemas.microsoft.com/office/powerpoint/2010/main" val="240097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491064" cy="1143000"/>
          </a:xfrm>
        </p:spPr>
        <p:txBody>
          <a:bodyPr>
            <a:normAutofit/>
          </a:bodyPr>
          <a:lstStyle/>
          <a:p>
            <a:pPr algn="l"/>
            <a:r>
              <a:rPr lang="en-US" sz="3200" b="1" dirty="0">
                <a:solidFill>
                  <a:schemeClr val="accent3">
                    <a:lumMod val="50000"/>
                  </a:schemeClr>
                </a:solidFill>
                <a:latin typeface="Futura Md BT" pitchFamily="34" charset="0"/>
              </a:rPr>
              <a:t>Requirements</a:t>
            </a:r>
          </a:p>
        </p:txBody>
      </p:sp>
      <p:sp>
        <p:nvSpPr>
          <p:cNvPr id="3" name="Содержимое 2"/>
          <p:cNvSpPr>
            <a:spLocks noGrp="1"/>
          </p:cNvSpPr>
          <p:nvPr>
            <p:ph idx="1"/>
          </p:nvPr>
        </p:nvSpPr>
        <p:spPr>
          <a:xfrm>
            <a:off x="2051720" y="1556792"/>
            <a:ext cx="6696744" cy="4525963"/>
          </a:xfrm>
        </p:spPr>
        <p:txBody>
          <a:bodyPr>
            <a:noAutofit/>
          </a:bodyPr>
          <a:lstStyle/>
          <a:p>
            <a:pPr lvl="0" eaLnBrk="0" fontAlgn="base" hangingPunct="0">
              <a:spcBef>
                <a:spcPct val="0"/>
              </a:spcBef>
              <a:spcAft>
                <a:spcPct val="0"/>
              </a:spcAft>
              <a:buFont typeface="+mj-lt"/>
              <a:buAutoNum type="arabicPeriod"/>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Explain to your counselor the most likely hazards associated with exposure to ants and bees and what you should do to anticipate, help prevent, mitigate, and respond to these hazards.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Discuss the prevention of and treatment for health concerns that could occur while working with ants and bees, including insect bites and anaphylactic shock. </a:t>
            </a:r>
          </a:p>
          <a:p>
            <a:pPr lvl="0" eaLnBrk="0" fontAlgn="base" hangingPunct="0">
              <a:spcBef>
                <a:spcPct val="0"/>
              </a:spcBef>
              <a:spcAft>
                <a:spcPct val="0"/>
              </a:spcAft>
              <a:buFont typeface="+mj-lt"/>
              <a:buAutoNum type="arabicPeriod"/>
            </a:pPr>
            <a:r>
              <a:rPr lang="en-US" altLang="en-US" sz="2200" dirty="0">
                <a:solidFill>
                  <a:schemeClr val="bg1"/>
                </a:solidFill>
                <a:latin typeface="Arial" panose="020B0604020202020204" pitchFamily="34" charset="0"/>
              </a:rPr>
              <a:t>Tell how insects are different from all other animals. Show how insects are different from centipedes and spiders. </a:t>
            </a:r>
          </a:p>
          <a:p>
            <a:pPr lvl="0" eaLnBrk="0" fontAlgn="base" hangingPunct="0">
              <a:spcBef>
                <a:spcPct val="0"/>
              </a:spcBef>
              <a:spcAft>
                <a:spcPct val="0"/>
              </a:spcAft>
              <a:buFont typeface="+mj-lt"/>
              <a:buAutoNum type="arabicPeriod"/>
            </a:pPr>
            <a:r>
              <a:rPr lang="en-US" altLang="en-US" sz="2200" dirty="0">
                <a:solidFill>
                  <a:schemeClr val="bg1"/>
                </a:solidFill>
                <a:latin typeface="Arial" panose="020B0604020202020204" pitchFamily="34" charset="0"/>
              </a:rPr>
              <a:t>Point out and name the main parts of an insect. </a:t>
            </a:r>
          </a:p>
          <a:p>
            <a:pPr lvl="0" eaLnBrk="0" fontAlgn="base" hangingPunct="0">
              <a:spcBef>
                <a:spcPct val="0"/>
              </a:spcBef>
              <a:spcAft>
                <a:spcPct val="0"/>
              </a:spcAft>
              <a:buFont typeface="+mj-lt"/>
              <a:buAutoNum type="arabicPeriod"/>
            </a:pPr>
            <a:r>
              <a:rPr lang="en-US" altLang="en-US" sz="2200" dirty="0">
                <a:solidFill>
                  <a:schemeClr val="bg1"/>
                </a:solidFill>
                <a:latin typeface="Arial" panose="020B0604020202020204" pitchFamily="34" charset="0"/>
              </a:rPr>
              <a:t>Describe the characteristics that distinguish the principal families and orders of insects. </a:t>
            </a:r>
          </a:p>
        </p:txBody>
      </p:sp>
      <p:sp>
        <p:nvSpPr>
          <p:cNvPr id="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9413"/>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Characteristics of Insects</a:t>
            </a:r>
          </a:p>
        </p:txBody>
      </p:sp>
      <p:sp>
        <p:nvSpPr>
          <p:cNvPr id="4" name="Content Placeholder 3">
            <a:extLst>
              <a:ext uri="{FF2B5EF4-FFF2-40B4-BE49-F238E27FC236}">
                <a16:creationId xmlns="" xmlns:a16="http://schemas.microsoft.com/office/drawing/2014/main" id="{D2BD14F3-100B-4DB2-9032-12AAE97BB757}"/>
              </a:ext>
            </a:extLst>
          </p:cNvPr>
          <p:cNvSpPr>
            <a:spLocks noGrp="1"/>
          </p:cNvSpPr>
          <p:nvPr>
            <p:ph sz="half" idx="2"/>
          </p:nvPr>
        </p:nvSpPr>
        <p:spPr/>
        <p:txBody>
          <a:bodyPr>
            <a:normAutofit/>
          </a:bodyPr>
          <a:lstStyle/>
          <a:p>
            <a:r>
              <a:rPr lang="en-US" sz="2200" dirty="0">
                <a:solidFill>
                  <a:schemeClr val="bg1"/>
                </a:solidFill>
              </a:rPr>
              <a:t>The insect body has three distinct regions—head, thorax, and abdomen. </a:t>
            </a:r>
          </a:p>
          <a:p>
            <a:pPr lvl="1"/>
            <a:r>
              <a:rPr lang="en-US" sz="1800" dirty="0">
                <a:solidFill>
                  <a:schemeClr val="bg1"/>
                </a:solidFill>
              </a:rPr>
              <a:t>The prominent features of the head are the eyes, antennae, and mouthparts. </a:t>
            </a:r>
          </a:p>
          <a:p>
            <a:pPr lvl="1"/>
            <a:r>
              <a:rPr lang="en-US" sz="1800" dirty="0">
                <a:solidFill>
                  <a:schemeClr val="bg1"/>
                </a:solidFill>
              </a:rPr>
              <a:t>Attached to the thorax are the legs and, when they are present, the wings. </a:t>
            </a:r>
          </a:p>
          <a:p>
            <a:pPr lvl="1"/>
            <a:r>
              <a:rPr lang="en-US" sz="1800" dirty="0">
                <a:solidFill>
                  <a:schemeClr val="bg1"/>
                </a:solidFill>
              </a:rPr>
              <a:t>The abdomen contains many of the important internal organs, such as the reproductive and digestive systems.</a:t>
            </a:r>
          </a:p>
          <a:p>
            <a:endParaRPr lang="en-US" dirty="0"/>
          </a:p>
        </p:txBody>
      </p:sp>
      <p:pic>
        <p:nvPicPr>
          <p:cNvPr id="5" name="Content Placeholder 4">
            <a:extLst>
              <a:ext uri="{FF2B5EF4-FFF2-40B4-BE49-F238E27FC236}">
                <a16:creationId xmlns="" xmlns:a16="http://schemas.microsoft.com/office/drawing/2014/main" id="{C44650B3-A566-43BF-912E-C71A8D5DCAF4}"/>
              </a:ext>
            </a:extLst>
          </p:cNvPr>
          <p:cNvPicPr>
            <a:picLocks noGrp="1" noChangeAspect="1"/>
          </p:cNvPicPr>
          <p:nvPr>
            <p:ph sz="half" idx="1"/>
          </p:nvPr>
        </p:nvPicPr>
        <p:blipFill>
          <a:blip r:embed="rId3"/>
          <a:stretch>
            <a:fillRect/>
          </a:stretch>
        </p:blipFill>
        <p:spPr>
          <a:xfrm>
            <a:off x="251520" y="2780928"/>
            <a:ext cx="4608512" cy="2246408"/>
          </a:xfrm>
          <a:prstGeom prst="rect">
            <a:avLst/>
          </a:prstGeom>
        </p:spPr>
      </p:pic>
    </p:spTree>
    <p:extLst>
      <p:ext uri="{BB962C8B-B14F-4D97-AF65-F5344CB8AC3E}">
        <p14:creationId xmlns:p14="http://schemas.microsoft.com/office/powerpoint/2010/main" val="1454782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Requirement 4</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Describe the characteristics that distinguish the principal families and orders of insects.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6" name="Picture 5">
            <a:extLst>
              <a:ext uri="{FF2B5EF4-FFF2-40B4-BE49-F238E27FC236}">
                <a16:creationId xmlns="" xmlns:a16="http://schemas.microsoft.com/office/drawing/2014/main" id="{EE40C4FD-6DD8-4E26-8F63-FBFF8315E3C0}"/>
              </a:ext>
            </a:extLst>
          </p:cNvPr>
          <p:cNvPicPr>
            <a:picLocks noChangeAspect="1"/>
          </p:cNvPicPr>
          <p:nvPr/>
        </p:nvPicPr>
        <p:blipFill rotWithShape="1">
          <a:blip r:embed="rId4"/>
          <a:srcRect b="4473"/>
          <a:stretch/>
        </p:blipFill>
        <p:spPr>
          <a:xfrm>
            <a:off x="1504246" y="2420888"/>
            <a:ext cx="6372200" cy="4316956"/>
          </a:xfrm>
          <a:prstGeom prst="rect">
            <a:avLst/>
          </a:prstGeom>
        </p:spPr>
      </p:pic>
    </p:spTree>
    <p:extLst>
      <p:ext uri="{BB962C8B-B14F-4D97-AF65-F5344CB8AC3E}">
        <p14:creationId xmlns:p14="http://schemas.microsoft.com/office/powerpoint/2010/main" val="330670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4133175458"/>
              </p:ext>
            </p:extLst>
          </p:nvPr>
        </p:nvGraphicFramePr>
        <p:xfrm>
          <a:off x="827584" y="17566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Thysanura</a:t>
                      </a:r>
                    </a:p>
                  </a:txBody>
                  <a:tcPr/>
                </a:tc>
                <a:tc>
                  <a:txBody>
                    <a:bodyPr/>
                    <a:lstStyle/>
                    <a:p>
                      <a:pPr algn="ctr"/>
                      <a:r>
                        <a:rPr lang="en-US" sz="2000" b="1" i="0" u="none" strike="noStrike" kern="1200" baseline="0" dirty="0">
                          <a:solidFill>
                            <a:schemeClr val="bg1"/>
                          </a:solidFill>
                          <a:latin typeface="+mn-lt"/>
                          <a:ea typeface="+mn-ea"/>
                          <a:cs typeface="+mn-cs"/>
                        </a:rPr>
                        <a:t>Wingless, usually scaly body; long, slender antennae; two or three </a:t>
                      </a:r>
                      <a:r>
                        <a:rPr lang="en-US" sz="2000" b="1" i="0" u="none" strike="noStrike" kern="1200" baseline="0" dirty="0" err="1">
                          <a:solidFill>
                            <a:schemeClr val="bg1"/>
                          </a:solidFill>
                          <a:latin typeface="+mn-lt"/>
                          <a:ea typeface="+mn-ea"/>
                          <a:cs typeface="+mn-cs"/>
                        </a:rPr>
                        <a:t>bristlelike</a:t>
                      </a:r>
                      <a:r>
                        <a:rPr lang="en-US" sz="2000" b="1" i="0" u="none" strike="noStrike" kern="1200" baseline="0" dirty="0">
                          <a:solidFill>
                            <a:schemeClr val="bg1"/>
                          </a:solidFill>
                          <a:latin typeface="+mn-lt"/>
                          <a:ea typeface="+mn-ea"/>
                          <a:cs typeface="+mn-cs"/>
                        </a:rPr>
                        <a:t> tails; no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Bristletail</a:t>
                      </a:r>
                    </a:p>
                    <a:p>
                      <a:pPr algn="ctr"/>
                      <a:r>
                        <a:rPr lang="en-US" sz="2000" b="1" i="0" u="none" strike="noStrike" kern="1200" baseline="0" dirty="0">
                          <a:solidFill>
                            <a:schemeClr val="bg1"/>
                          </a:solidFill>
                          <a:latin typeface="+mn-lt"/>
                          <a:ea typeface="+mn-ea"/>
                          <a:cs typeface="+mn-cs"/>
                        </a:rPr>
                        <a:t>Silverfish</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87A453F3-925F-4742-8980-345E56D90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924944"/>
            <a:ext cx="2468038" cy="1656184"/>
          </a:xfrm>
          <a:prstGeom prst="rect">
            <a:avLst/>
          </a:prstGeom>
        </p:spPr>
      </p:pic>
    </p:spTree>
    <p:extLst>
      <p:ext uri="{BB962C8B-B14F-4D97-AF65-F5344CB8AC3E}">
        <p14:creationId xmlns:p14="http://schemas.microsoft.com/office/powerpoint/2010/main" val="2358627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386817129"/>
              </p:ext>
            </p:extLst>
          </p:nvPr>
        </p:nvGraphicFramePr>
        <p:xfrm>
          <a:off x="827584" y="1772816"/>
          <a:ext cx="7632849" cy="3503594"/>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Ephemeroptera</a:t>
                      </a:r>
                    </a:p>
                  </a:txBody>
                  <a:tcPr/>
                </a:tc>
                <a:tc>
                  <a:txBody>
                    <a:bodyPr/>
                    <a:lstStyle/>
                    <a:p>
                      <a:pPr algn="ctr"/>
                      <a:r>
                        <a:rPr lang="en-US" sz="2000" b="1" i="0" u="none" strike="noStrike" kern="1200" baseline="0" dirty="0">
                          <a:solidFill>
                            <a:schemeClr val="bg1"/>
                          </a:solidFill>
                          <a:latin typeface="+mn-lt"/>
                          <a:ea typeface="+mn-ea"/>
                          <a:cs typeface="+mn-cs"/>
                        </a:rPr>
                        <a:t>Net-veined wings folding over the back like a butterfly’s;</a:t>
                      </a:r>
                    </a:p>
                    <a:p>
                      <a:pPr algn="ctr"/>
                      <a:r>
                        <a:rPr lang="en-US" sz="2000" b="1" i="0" u="none" strike="noStrike" kern="1200" baseline="0" dirty="0">
                          <a:solidFill>
                            <a:schemeClr val="bg1"/>
                          </a:solidFill>
                          <a:latin typeface="+mn-lt"/>
                          <a:ea typeface="+mn-ea"/>
                          <a:cs typeface="+mn-cs"/>
                        </a:rPr>
                        <a:t>two or three long tails; found near water; most live only a few hours as adults; 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Mayfly</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5" name="Picture 4">
            <a:extLst>
              <a:ext uri="{FF2B5EF4-FFF2-40B4-BE49-F238E27FC236}">
                <a16:creationId xmlns="" xmlns:a16="http://schemas.microsoft.com/office/drawing/2014/main" id="{556CC449-A6B2-4DCE-9ED0-E1DBB1D87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96952"/>
            <a:ext cx="3024336" cy="1609452"/>
          </a:xfrm>
          <a:prstGeom prst="rect">
            <a:avLst/>
          </a:prstGeom>
        </p:spPr>
      </p:pic>
    </p:spTree>
    <p:extLst>
      <p:ext uri="{BB962C8B-B14F-4D97-AF65-F5344CB8AC3E}">
        <p14:creationId xmlns:p14="http://schemas.microsoft.com/office/powerpoint/2010/main" val="1838163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1353866839"/>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Odonata</a:t>
                      </a:r>
                    </a:p>
                  </a:txBody>
                  <a:tcPr/>
                </a:tc>
                <a:tc>
                  <a:txBody>
                    <a:bodyPr/>
                    <a:lstStyle/>
                    <a:p>
                      <a:pPr algn="ctr"/>
                      <a:r>
                        <a:rPr lang="en-US" sz="2000" b="1" i="0" u="none" strike="noStrike" kern="1200" baseline="0" dirty="0">
                          <a:solidFill>
                            <a:schemeClr val="bg1"/>
                          </a:solidFill>
                          <a:latin typeface="+mn-lt"/>
                          <a:ea typeface="+mn-ea"/>
                          <a:cs typeface="+mn-cs"/>
                        </a:rPr>
                        <a:t>Two pairs of net-veined wings; very large compound eyes; chewing mouthparts;</a:t>
                      </a:r>
                    </a:p>
                    <a:p>
                      <a:pPr algn="ctr"/>
                      <a:r>
                        <a:rPr lang="en-US" sz="2000" b="1" i="0" u="none" strike="noStrike" kern="1200" baseline="0" dirty="0">
                          <a:solidFill>
                            <a:schemeClr val="bg1"/>
                          </a:solidFill>
                          <a:latin typeface="+mn-lt"/>
                          <a:ea typeface="+mn-ea"/>
                          <a:cs typeface="+mn-cs"/>
                        </a:rPr>
                        <a:t>adults are strong fliers but cannot walk; 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Dragonfly</a:t>
                      </a:r>
                    </a:p>
                    <a:p>
                      <a:pPr algn="ctr"/>
                      <a:r>
                        <a:rPr lang="en-US" sz="2000" b="1" i="0" u="none" strike="noStrike" kern="1200" baseline="0" dirty="0">
                          <a:solidFill>
                            <a:schemeClr val="bg1"/>
                          </a:solidFill>
                          <a:latin typeface="+mn-lt"/>
                          <a:ea typeface="+mn-ea"/>
                          <a:cs typeface="+mn-cs"/>
                        </a:rPr>
                        <a:t>Damselfly</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813E7EE1-C82C-402E-A540-160CC38DAB8F}"/>
              </a:ext>
            </a:extLst>
          </p:cNvPr>
          <p:cNvPicPr>
            <a:picLocks noChangeAspect="1"/>
          </p:cNvPicPr>
          <p:nvPr/>
        </p:nvPicPr>
        <p:blipFill>
          <a:blip r:embed="rId3"/>
          <a:stretch>
            <a:fillRect/>
          </a:stretch>
        </p:blipFill>
        <p:spPr>
          <a:xfrm>
            <a:off x="251520" y="2924944"/>
            <a:ext cx="3076828" cy="2115319"/>
          </a:xfrm>
          <a:prstGeom prst="rect">
            <a:avLst/>
          </a:prstGeom>
        </p:spPr>
      </p:pic>
    </p:spTree>
    <p:extLst>
      <p:ext uri="{BB962C8B-B14F-4D97-AF65-F5344CB8AC3E}">
        <p14:creationId xmlns:p14="http://schemas.microsoft.com/office/powerpoint/2010/main" val="386417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91757122"/>
              </p:ext>
            </p:extLst>
          </p:nvPr>
        </p:nvGraphicFramePr>
        <p:xfrm>
          <a:off x="827584" y="1762923"/>
          <a:ext cx="7632849" cy="3503594"/>
        </p:xfrm>
        <a:graphic>
          <a:graphicData uri="http://schemas.openxmlformats.org/drawingml/2006/table">
            <a:tbl>
              <a:tblPr firstRow="1" bandRow="1">
                <a:tableStyleId>{912C8C85-51F0-491E-9774-3900AFEF0FD7}</a:tableStyleId>
              </a:tblPr>
              <a:tblGrid>
                <a:gridCol w="2448272">
                  <a:extLst>
                    <a:ext uri="{9D8B030D-6E8A-4147-A177-3AD203B41FA5}">
                      <a16:colId xmlns="" xmlns:a16="http://schemas.microsoft.com/office/drawing/2014/main" val="1972323181"/>
                    </a:ext>
                  </a:extLst>
                </a:gridCol>
                <a:gridCol w="2640294">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Orthoptera</a:t>
                      </a:r>
                    </a:p>
                  </a:txBody>
                  <a:tcPr/>
                </a:tc>
                <a:tc>
                  <a:txBody>
                    <a:bodyPr/>
                    <a:lstStyle/>
                    <a:p>
                      <a:pPr algn="ctr"/>
                      <a:r>
                        <a:rPr lang="en-US" sz="2000" b="1" i="0" u="none" strike="noStrike" kern="1200" baseline="0" dirty="0">
                          <a:solidFill>
                            <a:schemeClr val="bg1"/>
                          </a:solidFill>
                          <a:latin typeface="+mn-lt"/>
                          <a:ea typeface="+mn-ea"/>
                          <a:cs typeface="+mn-cs"/>
                        </a:rPr>
                        <a:t>Chewing mouthparts; two pairs of wings; forewings leathery, hind wings broad and membranous, folded under front wings when at rest; 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Katydids, crickets, grasshoppers,</a:t>
                      </a:r>
                    </a:p>
                    <a:p>
                      <a:pPr algn="ctr"/>
                      <a:r>
                        <a:rPr lang="en-US" sz="2000" b="1" i="0" u="none" strike="noStrike" kern="1200" baseline="0" dirty="0">
                          <a:solidFill>
                            <a:schemeClr val="bg1"/>
                          </a:solidFill>
                          <a:latin typeface="+mn-lt"/>
                          <a:ea typeface="+mn-ea"/>
                          <a:cs typeface="+mn-cs"/>
                        </a:rPr>
                        <a:t>praying mantises, cockroaches</a:t>
                      </a:r>
                    </a:p>
                  </a:txBody>
                  <a:tcPr/>
                </a:tc>
                <a:extLst>
                  <a:ext uri="{0D108BD9-81ED-4DB2-BD59-A6C34878D82A}">
                    <a16:rowId xmlns="" xmlns:a16="http://schemas.microsoft.com/office/drawing/2014/main" val="2504423226"/>
                  </a:ext>
                </a:extLst>
              </a:tr>
            </a:tbl>
          </a:graphicData>
        </a:graphic>
      </p:graphicFrame>
      <p:pic>
        <p:nvPicPr>
          <p:cNvPr id="5" name="Picture 4">
            <a:extLst>
              <a:ext uri="{FF2B5EF4-FFF2-40B4-BE49-F238E27FC236}">
                <a16:creationId xmlns="" xmlns:a16="http://schemas.microsoft.com/office/drawing/2014/main" id="{976DD657-7CB3-483B-BFBA-89E33DF2DA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24944"/>
            <a:ext cx="2952328" cy="1969203"/>
          </a:xfrm>
          <a:prstGeom prst="rect">
            <a:avLst/>
          </a:prstGeom>
        </p:spPr>
      </p:pic>
    </p:spTree>
    <p:extLst>
      <p:ext uri="{BB962C8B-B14F-4D97-AF65-F5344CB8AC3E}">
        <p14:creationId xmlns:p14="http://schemas.microsoft.com/office/powerpoint/2010/main" val="3509863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3072981180"/>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Isoptera</a:t>
                      </a:r>
                    </a:p>
                  </a:txBody>
                  <a:tcPr/>
                </a:tc>
                <a:tc>
                  <a:txBody>
                    <a:bodyPr/>
                    <a:lstStyle/>
                    <a:p>
                      <a:pPr algn="ctr"/>
                      <a:r>
                        <a:rPr lang="en-US" sz="2000" b="1" i="0" u="none" strike="noStrike" kern="1200" baseline="0" dirty="0">
                          <a:solidFill>
                            <a:schemeClr val="bg1"/>
                          </a:solidFill>
                          <a:latin typeface="+mn-lt"/>
                          <a:ea typeface="+mn-ea"/>
                          <a:cs typeface="+mn-cs"/>
                        </a:rPr>
                        <a:t>Small, mostly white and soft-bodied; chewing mouthparts; live in large, hidden communities;</a:t>
                      </a:r>
                    </a:p>
                    <a:p>
                      <a:pPr algn="ctr"/>
                      <a:r>
                        <a:rPr lang="en-US" sz="2000" b="1" i="0" u="none" strike="noStrike" kern="1200" baseline="0" dirty="0">
                          <a:solidFill>
                            <a:schemeClr val="bg1"/>
                          </a:solidFill>
                          <a:latin typeface="+mn-lt"/>
                          <a:ea typeface="+mn-ea"/>
                          <a:cs typeface="+mn-cs"/>
                        </a:rPr>
                        <a:t>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Termite</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5" name="Picture 4">
            <a:extLst>
              <a:ext uri="{FF2B5EF4-FFF2-40B4-BE49-F238E27FC236}">
                <a16:creationId xmlns="" xmlns:a16="http://schemas.microsoft.com/office/drawing/2014/main" id="{7D59F136-C593-4CCD-B4F8-0D4B6A708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1520" y="2924944"/>
            <a:ext cx="3110745" cy="1944216"/>
          </a:xfrm>
          <a:prstGeom prst="rect">
            <a:avLst/>
          </a:prstGeom>
        </p:spPr>
      </p:pic>
    </p:spTree>
    <p:extLst>
      <p:ext uri="{BB962C8B-B14F-4D97-AF65-F5344CB8AC3E}">
        <p14:creationId xmlns:p14="http://schemas.microsoft.com/office/powerpoint/2010/main" val="1822879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2894867014"/>
              </p:ext>
            </p:extLst>
          </p:nvPr>
        </p:nvGraphicFramePr>
        <p:xfrm>
          <a:off x="827584" y="1772816"/>
          <a:ext cx="7632849" cy="4113194"/>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Hemiptera</a:t>
                      </a:r>
                    </a:p>
                  </a:txBody>
                  <a:tcPr/>
                </a:tc>
                <a:tc>
                  <a:txBody>
                    <a:bodyPr/>
                    <a:lstStyle/>
                    <a:p>
                      <a:pPr algn="ctr"/>
                      <a:r>
                        <a:rPr lang="en-US" sz="2000" b="1" i="0" u="none" strike="noStrike" kern="1200" baseline="0" dirty="0">
                          <a:solidFill>
                            <a:schemeClr val="bg1"/>
                          </a:solidFill>
                          <a:latin typeface="+mn-lt"/>
                          <a:ea typeface="+mn-ea"/>
                          <a:cs typeface="+mn-cs"/>
                        </a:rPr>
                        <a:t>True bugs: usually two pairs of wings; forewings leathery at base, membranous at tip; sucking mouthparts; feed on plant or animal</a:t>
                      </a:r>
                    </a:p>
                    <a:p>
                      <a:pPr algn="ctr"/>
                      <a:r>
                        <a:rPr lang="en-US" sz="2000" b="1" i="0" u="none" strike="noStrike" kern="1200" baseline="0" dirty="0">
                          <a:solidFill>
                            <a:schemeClr val="bg1"/>
                          </a:solidFill>
                          <a:latin typeface="+mn-lt"/>
                          <a:ea typeface="+mn-ea"/>
                          <a:cs typeface="+mn-cs"/>
                        </a:rPr>
                        <a:t>juices; many are harmful to crops; 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Box elder bug</a:t>
                      </a:r>
                    </a:p>
                    <a:p>
                      <a:pPr algn="ctr"/>
                      <a:r>
                        <a:rPr lang="en-US" sz="2000" b="1" i="0" u="none" strike="noStrike" kern="1200" baseline="0" dirty="0">
                          <a:solidFill>
                            <a:schemeClr val="bg1"/>
                          </a:solidFill>
                          <a:latin typeface="+mn-lt"/>
                          <a:ea typeface="+mn-ea"/>
                          <a:cs typeface="+mn-cs"/>
                        </a:rPr>
                        <a:t>Squash bug</a:t>
                      </a:r>
                    </a:p>
                    <a:p>
                      <a:pPr algn="ctr"/>
                      <a:r>
                        <a:rPr lang="en-US" sz="2000" b="1" i="0" u="none" strike="noStrike" kern="1200" baseline="0" dirty="0">
                          <a:solidFill>
                            <a:schemeClr val="bg1"/>
                          </a:solidFill>
                          <a:latin typeface="+mn-lt"/>
                          <a:ea typeface="+mn-ea"/>
                          <a:cs typeface="+mn-cs"/>
                        </a:rPr>
                        <a:t>Water strider</a:t>
                      </a:r>
                    </a:p>
                    <a:p>
                      <a:pPr algn="ctr"/>
                      <a:r>
                        <a:rPr lang="en-US" sz="2000" b="1" i="0" u="none" strike="noStrike" kern="1200" baseline="0" dirty="0">
                          <a:solidFill>
                            <a:schemeClr val="bg1"/>
                          </a:solidFill>
                          <a:latin typeface="+mn-lt"/>
                          <a:ea typeface="+mn-ea"/>
                          <a:cs typeface="+mn-cs"/>
                        </a:rPr>
                        <a:t>Giant water bug</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6F100380-4872-48AF-B943-1392A4327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924944"/>
            <a:ext cx="1872208" cy="3472095"/>
          </a:xfrm>
          <a:prstGeom prst="rect">
            <a:avLst/>
          </a:prstGeom>
        </p:spPr>
      </p:pic>
    </p:spTree>
    <p:extLst>
      <p:ext uri="{BB962C8B-B14F-4D97-AF65-F5344CB8AC3E}">
        <p14:creationId xmlns:p14="http://schemas.microsoft.com/office/powerpoint/2010/main" val="260754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2746273244"/>
              </p:ext>
            </p:extLst>
          </p:nvPr>
        </p:nvGraphicFramePr>
        <p:xfrm>
          <a:off x="827584" y="1772816"/>
          <a:ext cx="7632849" cy="3808394"/>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Homoptera</a:t>
                      </a:r>
                    </a:p>
                  </a:txBody>
                  <a:tcPr/>
                </a:tc>
                <a:tc>
                  <a:txBody>
                    <a:bodyPr/>
                    <a:lstStyle/>
                    <a:p>
                      <a:pPr algn="ctr"/>
                      <a:r>
                        <a:rPr lang="en-US" sz="2000" b="1" i="0" u="none" strike="noStrike" kern="1200" baseline="0" dirty="0">
                          <a:solidFill>
                            <a:schemeClr val="bg1"/>
                          </a:solidFill>
                          <a:latin typeface="+mn-lt"/>
                          <a:ea typeface="+mn-ea"/>
                          <a:cs typeface="+mn-cs"/>
                        </a:rPr>
                        <a:t>Winged or wingless; those with wings</a:t>
                      </a:r>
                    </a:p>
                    <a:p>
                      <a:pPr algn="ctr"/>
                      <a:r>
                        <a:rPr lang="en-US" sz="2000" b="1" i="0" u="none" strike="noStrike" kern="1200" baseline="0" dirty="0">
                          <a:solidFill>
                            <a:schemeClr val="bg1"/>
                          </a:solidFill>
                          <a:latin typeface="+mn-lt"/>
                          <a:ea typeface="+mn-ea"/>
                          <a:cs typeface="+mn-cs"/>
                        </a:rPr>
                        <a:t>(usually four) hold them arched above abdomen; beak usually short; cicada males make loud buzzing sounds;</a:t>
                      </a:r>
                    </a:p>
                    <a:p>
                      <a:pPr algn="ctr"/>
                      <a:r>
                        <a:rPr lang="en-US" sz="2000" b="1" i="0" u="none" strike="noStrike" kern="1200" baseline="0" dirty="0">
                          <a:solidFill>
                            <a:schemeClr val="bg1"/>
                          </a:solidFill>
                          <a:latin typeface="+mn-lt"/>
                          <a:ea typeface="+mn-ea"/>
                          <a:cs typeface="+mn-cs"/>
                        </a:rPr>
                        <a:t>Incomplete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Cicada</a:t>
                      </a:r>
                    </a:p>
                    <a:p>
                      <a:pPr algn="ctr"/>
                      <a:r>
                        <a:rPr lang="en-US" sz="2000" b="1" i="0" u="none" strike="noStrike" kern="1200" baseline="0" dirty="0">
                          <a:solidFill>
                            <a:schemeClr val="bg1"/>
                          </a:solidFill>
                          <a:latin typeface="+mn-lt"/>
                          <a:ea typeface="+mn-ea"/>
                          <a:cs typeface="+mn-cs"/>
                        </a:rPr>
                        <a:t>Aphid</a:t>
                      </a:r>
                    </a:p>
                    <a:p>
                      <a:pPr algn="ctr"/>
                      <a:r>
                        <a:rPr lang="en-US" sz="2000" b="1" i="0" u="none" strike="noStrike" kern="1200" baseline="0" dirty="0">
                          <a:solidFill>
                            <a:schemeClr val="bg1"/>
                          </a:solidFill>
                          <a:latin typeface="+mn-lt"/>
                          <a:ea typeface="+mn-ea"/>
                          <a:cs typeface="+mn-cs"/>
                        </a:rPr>
                        <a:t>Scale</a:t>
                      </a:r>
                    </a:p>
                    <a:p>
                      <a:pPr algn="ctr"/>
                      <a:r>
                        <a:rPr lang="en-US" sz="2000" b="1" i="0" u="none" strike="noStrike" kern="1200" baseline="0" dirty="0">
                          <a:solidFill>
                            <a:schemeClr val="bg1"/>
                          </a:solidFill>
                          <a:latin typeface="+mn-lt"/>
                          <a:ea typeface="+mn-ea"/>
                          <a:cs typeface="+mn-cs"/>
                        </a:rPr>
                        <a:t>Spittlebug</a:t>
                      </a:r>
                    </a:p>
                    <a:p>
                      <a:pPr algn="ctr"/>
                      <a:r>
                        <a:rPr lang="en-US" sz="2000" b="1" i="0" u="none" strike="noStrike" kern="1200" baseline="0" dirty="0">
                          <a:solidFill>
                            <a:schemeClr val="bg1"/>
                          </a:solidFill>
                          <a:latin typeface="+mn-lt"/>
                          <a:ea typeface="+mn-ea"/>
                          <a:cs typeface="+mn-cs"/>
                        </a:rPr>
                        <a:t>Mealybug</a:t>
                      </a:r>
                    </a:p>
                    <a:p>
                      <a:pPr algn="ctr"/>
                      <a:r>
                        <a:rPr lang="en-US" sz="2000" b="1" i="0" u="none" strike="noStrike" kern="1200" baseline="0" dirty="0">
                          <a:solidFill>
                            <a:schemeClr val="bg1"/>
                          </a:solidFill>
                          <a:latin typeface="+mn-lt"/>
                          <a:ea typeface="+mn-ea"/>
                          <a:cs typeface="+mn-cs"/>
                        </a:rPr>
                        <a:t>Leafhopper</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8342A3ED-692E-417B-B729-CA3E5997C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96952"/>
            <a:ext cx="3141063" cy="2088232"/>
          </a:xfrm>
          <a:prstGeom prst="rect">
            <a:avLst/>
          </a:prstGeom>
        </p:spPr>
      </p:pic>
    </p:spTree>
    <p:extLst>
      <p:ext uri="{BB962C8B-B14F-4D97-AF65-F5344CB8AC3E}">
        <p14:creationId xmlns:p14="http://schemas.microsoft.com/office/powerpoint/2010/main" val="51557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4194230811"/>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Neuroptera</a:t>
                      </a:r>
                    </a:p>
                  </a:txBody>
                  <a:tcPr/>
                </a:tc>
                <a:tc>
                  <a:txBody>
                    <a:bodyPr/>
                    <a:lstStyle/>
                    <a:p>
                      <a:pPr algn="ctr"/>
                      <a:r>
                        <a:rPr lang="en-US" sz="2000" b="1" i="0" u="none" strike="noStrike" kern="1200" baseline="0" dirty="0">
                          <a:solidFill>
                            <a:schemeClr val="bg1"/>
                          </a:solidFill>
                          <a:latin typeface="+mn-lt"/>
                          <a:ea typeface="+mn-ea"/>
                          <a:cs typeface="+mn-cs"/>
                        </a:rPr>
                        <a:t>Chewing mouthparts; two pairs of net-veined wings, roofed</a:t>
                      </a:r>
                    </a:p>
                    <a:p>
                      <a:pPr algn="ctr"/>
                      <a:r>
                        <a:rPr lang="en-US" sz="2000" b="1" i="0" u="none" strike="noStrike" kern="1200" baseline="0" dirty="0">
                          <a:solidFill>
                            <a:schemeClr val="bg1"/>
                          </a:solidFill>
                          <a:latin typeface="+mn-lt"/>
                          <a:ea typeface="+mn-ea"/>
                          <a:cs typeface="+mn-cs"/>
                        </a:rPr>
                        <a:t>over body when at rest; long, slender antennae; 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Lacewing</a:t>
                      </a:r>
                    </a:p>
                    <a:p>
                      <a:pPr algn="ctr"/>
                      <a:r>
                        <a:rPr lang="en-US" sz="2000" b="1" i="0" u="none" strike="noStrike" kern="1200" baseline="0" dirty="0">
                          <a:solidFill>
                            <a:schemeClr val="bg1"/>
                          </a:solidFill>
                          <a:latin typeface="+mn-lt"/>
                          <a:ea typeface="+mn-ea"/>
                          <a:cs typeface="+mn-cs"/>
                        </a:rPr>
                        <a:t>Ant lion</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77944B18-A5D2-4D8B-8095-F1A547548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1520" y="2996952"/>
            <a:ext cx="3046400" cy="1832600"/>
          </a:xfrm>
          <a:prstGeom prst="rect">
            <a:avLst/>
          </a:prstGeom>
        </p:spPr>
      </p:pic>
    </p:spTree>
    <p:extLst>
      <p:ext uri="{BB962C8B-B14F-4D97-AF65-F5344CB8AC3E}">
        <p14:creationId xmlns:p14="http://schemas.microsoft.com/office/powerpoint/2010/main" val="139556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491064" cy="1143000"/>
          </a:xfrm>
        </p:spPr>
        <p:txBody>
          <a:bodyPr>
            <a:normAutofit/>
          </a:bodyPr>
          <a:lstStyle/>
          <a:p>
            <a:pPr algn="l"/>
            <a:r>
              <a:rPr lang="en-US" sz="3200" b="1" dirty="0">
                <a:solidFill>
                  <a:schemeClr val="accent3">
                    <a:lumMod val="50000"/>
                  </a:schemeClr>
                </a:solidFill>
                <a:latin typeface="Futura Md BT" pitchFamily="34" charset="0"/>
              </a:rPr>
              <a:t>Requirements</a:t>
            </a:r>
          </a:p>
        </p:txBody>
      </p:sp>
      <p:sp>
        <p:nvSpPr>
          <p:cNvPr id="3" name="Содержимое 2"/>
          <p:cNvSpPr>
            <a:spLocks noGrp="1"/>
          </p:cNvSpPr>
          <p:nvPr>
            <p:ph idx="1"/>
          </p:nvPr>
        </p:nvSpPr>
        <p:spPr>
          <a:xfrm>
            <a:off x="1979712" y="1556792"/>
            <a:ext cx="6768752" cy="4525963"/>
          </a:xfrm>
        </p:spPr>
        <p:txBody>
          <a:bodyPr>
            <a:normAutofit lnSpcReduction="10000"/>
          </a:bodyPr>
          <a:lstStyle/>
          <a:p>
            <a:pPr lvl="0" eaLnBrk="0" fontAlgn="base" hangingPunct="0">
              <a:spcBef>
                <a:spcPct val="0"/>
              </a:spcBef>
              <a:spcAft>
                <a:spcPct val="0"/>
              </a:spcAft>
              <a:buFont typeface="+mj-lt"/>
              <a:buAutoNum type="arabicPeriod" startAt="5"/>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Observe 20 different live species of insects in their habitat. In your observations, include at least four orders of insects.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Make a scrapbook of the 20 insects you observe in 5a. Include photographs, sketches, illustrations, and articles. Label each insect with its common and scientific names, where possible. Share your scrapbook with your merit badge counselor. </a:t>
            </a:r>
          </a:p>
          <a:p>
            <a:pPr lvl="0" eaLnBrk="0" fontAlgn="base" hangingPunct="0">
              <a:spcBef>
                <a:spcPct val="0"/>
              </a:spcBef>
              <a:spcAft>
                <a:spcPct val="0"/>
              </a:spcAft>
              <a:buFont typeface="+mj-lt"/>
              <a:buAutoNum type="arabicPeriod" startAt="6"/>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From your scrapbook collection, identify three species of insects helpful to humans and five species of insects harmful to humans.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Discuss the use of integrated pest management vs. chemical methods of insect control. What are the advantages and disadvantages of each? </a:t>
            </a:r>
          </a:p>
        </p:txBody>
      </p:sp>
      <p:sp>
        <p:nvSpPr>
          <p:cNvPr id="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9413"/>
            <a:ext cx="914400" cy="933450"/>
          </a:xfrm>
          <a:prstGeom prst="rect">
            <a:avLst/>
          </a:prstGeom>
        </p:spPr>
      </p:pic>
    </p:spTree>
    <p:extLst>
      <p:ext uri="{BB962C8B-B14F-4D97-AF65-F5344CB8AC3E}">
        <p14:creationId xmlns:p14="http://schemas.microsoft.com/office/powerpoint/2010/main" val="2964400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605466514"/>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Coleoptera</a:t>
                      </a:r>
                    </a:p>
                  </a:txBody>
                  <a:tcPr/>
                </a:tc>
                <a:tc>
                  <a:txBody>
                    <a:bodyPr/>
                    <a:lstStyle/>
                    <a:p>
                      <a:pPr algn="ctr"/>
                      <a:r>
                        <a:rPr lang="en-US" sz="2000" b="1" i="0" u="none" strike="noStrike" kern="1200" baseline="0" dirty="0">
                          <a:solidFill>
                            <a:schemeClr val="bg1"/>
                          </a:solidFill>
                          <a:latin typeface="+mn-lt"/>
                          <a:ea typeface="+mn-ea"/>
                          <a:cs typeface="+mn-cs"/>
                        </a:rPr>
                        <a:t>Hard-shelled front wing covers </a:t>
                      </a:r>
                      <a:r>
                        <a:rPr lang="en-US" sz="2000" b="1" i="1" u="none" strike="noStrike" kern="1200" baseline="0" dirty="0">
                          <a:solidFill>
                            <a:schemeClr val="bg1"/>
                          </a:solidFill>
                          <a:latin typeface="+mn-lt"/>
                          <a:ea typeface="+mn-ea"/>
                          <a:cs typeface="+mn-cs"/>
                        </a:rPr>
                        <a:t>(elytra) </a:t>
                      </a:r>
                      <a:r>
                        <a:rPr lang="en-US" sz="2000" b="1" i="0" u="none" strike="noStrike" kern="1200" baseline="0" dirty="0">
                          <a:solidFill>
                            <a:schemeClr val="bg1"/>
                          </a:solidFill>
                          <a:latin typeface="+mn-lt"/>
                          <a:ea typeface="+mn-ea"/>
                          <a:cs typeface="+mn-cs"/>
                        </a:rPr>
                        <a:t>under which rear wings fold; chewing mouthparts;</a:t>
                      </a:r>
                    </a:p>
                    <a:p>
                      <a:pPr algn="ctr"/>
                      <a:r>
                        <a:rPr lang="en-US" sz="2000" b="1" i="0" u="none" strike="noStrike" kern="1200" baseline="0" dirty="0">
                          <a:solidFill>
                            <a:schemeClr val="bg1"/>
                          </a:solidFill>
                          <a:latin typeface="+mn-lt"/>
                          <a:ea typeface="+mn-ea"/>
                          <a:cs typeface="+mn-cs"/>
                        </a:rPr>
                        <a:t>largest of the insect orders; complete</a:t>
                      </a:r>
                    </a:p>
                    <a:p>
                      <a:pPr algn="ctr"/>
                      <a:r>
                        <a:rPr lang="en-US" sz="2000" b="1" i="0" u="none" strike="noStrike" kern="1200" baseline="0" dirty="0">
                          <a:solidFill>
                            <a:schemeClr val="bg1"/>
                          </a:solidFill>
                          <a:latin typeface="+mn-lt"/>
                          <a:ea typeface="+mn-ea"/>
                          <a:cs typeface="+mn-cs"/>
                        </a:rPr>
                        <a:t>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Ladybird beetle</a:t>
                      </a:r>
                    </a:p>
                    <a:p>
                      <a:pPr algn="ctr"/>
                      <a:r>
                        <a:rPr lang="en-US" sz="2000" b="1" i="0" u="none" strike="noStrike" kern="1200" baseline="0" dirty="0">
                          <a:solidFill>
                            <a:schemeClr val="bg1"/>
                          </a:solidFill>
                          <a:latin typeface="+mn-lt"/>
                          <a:ea typeface="+mn-ea"/>
                          <a:cs typeface="+mn-cs"/>
                        </a:rPr>
                        <a:t>Boll weevil</a:t>
                      </a:r>
                    </a:p>
                    <a:p>
                      <a:pPr algn="ctr"/>
                      <a:r>
                        <a:rPr lang="en-US" sz="2000" b="1" i="0" u="none" strike="noStrike" kern="1200" baseline="0" dirty="0">
                          <a:solidFill>
                            <a:schemeClr val="bg1"/>
                          </a:solidFill>
                          <a:latin typeface="+mn-lt"/>
                          <a:ea typeface="+mn-ea"/>
                          <a:cs typeface="+mn-cs"/>
                        </a:rPr>
                        <a:t>Rove beetle</a:t>
                      </a:r>
                    </a:p>
                    <a:p>
                      <a:pPr algn="ctr"/>
                      <a:r>
                        <a:rPr lang="en-US" sz="2000" b="1" i="0" u="none" strike="noStrike" kern="1200" baseline="0" dirty="0">
                          <a:solidFill>
                            <a:schemeClr val="bg1"/>
                          </a:solidFill>
                          <a:latin typeface="+mn-lt"/>
                          <a:ea typeface="+mn-ea"/>
                          <a:cs typeface="+mn-cs"/>
                        </a:rPr>
                        <a:t>Colorado potato</a:t>
                      </a:r>
                    </a:p>
                    <a:p>
                      <a:pPr algn="ctr"/>
                      <a:r>
                        <a:rPr lang="en-US" sz="2000" b="1" i="0" u="none" strike="noStrike" kern="1200" baseline="0" dirty="0">
                          <a:solidFill>
                            <a:schemeClr val="bg1"/>
                          </a:solidFill>
                          <a:latin typeface="+mn-lt"/>
                          <a:ea typeface="+mn-ea"/>
                          <a:cs typeface="+mn-cs"/>
                        </a:rPr>
                        <a:t>beetle</a:t>
                      </a:r>
                    </a:p>
                    <a:p>
                      <a:pPr algn="ctr"/>
                      <a:r>
                        <a:rPr lang="en-US" sz="2000" b="1" i="0" u="none" strike="noStrike" kern="1200" baseline="0" dirty="0">
                          <a:solidFill>
                            <a:schemeClr val="bg1"/>
                          </a:solidFill>
                          <a:latin typeface="+mn-lt"/>
                          <a:ea typeface="+mn-ea"/>
                          <a:cs typeface="+mn-cs"/>
                        </a:rPr>
                        <a:t>Tiger beetle</a:t>
                      </a:r>
                    </a:p>
                    <a:p>
                      <a:pPr algn="ctr"/>
                      <a:r>
                        <a:rPr lang="en-US" sz="2000" b="1" i="0" u="none" strike="noStrike" kern="1200" baseline="0" dirty="0">
                          <a:solidFill>
                            <a:schemeClr val="bg1"/>
                          </a:solidFill>
                          <a:latin typeface="+mn-lt"/>
                          <a:ea typeface="+mn-ea"/>
                          <a:cs typeface="+mn-cs"/>
                        </a:rPr>
                        <a:t>Firefly</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9B7D57B3-12BF-4320-8792-941E2D97F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96952"/>
            <a:ext cx="3096344" cy="2290446"/>
          </a:xfrm>
          <a:prstGeom prst="rect">
            <a:avLst/>
          </a:prstGeom>
        </p:spPr>
      </p:pic>
    </p:spTree>
    <p:extLst>
      <p:ext uri="{BB962C8B-B14F-4D97-AF65-F5344CB8AC3E}">
        <p14:creationId xmlns:p14="http://schemas.microsoft.com/office/powerpoint/2010/main" val="383263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2162235667"/>
              </p:ext>
            </p:extLst>
          </p:nvPr>
        </p:nvGraphicFramePr>
        <p:xfrm>
          <a:off x="827584" y="1772816"/>
          <a:ext cx="7632849" cy="4722794"/>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Lepidoptera</a:t>
                      </a:r>
                    </a:p>
                  </a:txBody>
                  <a:tcPr/>
                </a:tc>
                <a:tc>
                  <a:txBody>
                    <a:bodyPr/>
                    <a:lstStyle/>
                    <a:p>
                      <a:pPr algn="ctr"/>
                      <a:r>
                        <a:rPr lang="en-US" sz="2000" b="1" i="0" u="none" strike="noStrike" kern="1200" baseline="0" dirty="0">
                          <a:solidFill>
                            <a:schemeClr val="bg1"/>
                          </a:solidFill>
                          <a:latin typeface="+mn-lt"/>
                          <a:ea typeface="+mn-ea"/>
                          <a:cs typeface="+mn-cs"/>
                        </a:rPr>
                        <a:t>Two pairs of wings covered with scales (the “dust” that rubs off when one is handled); sucking mouthparts</a:t>
                      </a:r>
                    </a:p>
                    <a:p>
                      <a:pPr algn="ctr"/>
                      <a:r>
                        <a:rPr lang="en-US" sz="2000" b="1" i="0" u="none" strike="noStrike" kern="1200" baseline="0" dirty="0">
                          <a:solidFill>
                            <a:schemeClr val="bg1"/>
                          </a:solidFill>
                          <a:latin typeface="+mn-lt"/>
                          <a:ea typeface="+mn-ea"/>
                          <a:cs typeface="+mn-cs"/>
                        </a:rPr>
                        <a:t>(long, coiled proboscis); antennae club-shaped on butterflies and</a:t>
                      </a:r>
                    </a:p>
                    <a:p>
                      <a:pPr algn="ctr"/>
                      <a:r>
                        <a:rPr lang="en-US" sz="2000" b="1" i="0" u="none" strike="noStrike" kern="1200" baseline="0" dirty="0">
                          <a:solidFill>
                            <a:schemeClr val="bg1"/>
                          </a:solidFill>
                          <a:latin typeface="+mn-lt"/>
                          <a:ea typeface="+mn-ea"/>
                          <a:cs typeface="+mn-cs"/>
                        </a:rPr>
                        <a:t>fernlike or threadlike on moths; 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Monarch butterfly</a:t>
                      </a:r>
                    </a:p>
                    <a:p>
                      <a:pPr algn="ctr"/>
                      <a:r>
                        <a:rPr lang="en-US" sz="2000" b="1" i="0" u="none" strike="noStrike" kern="1200" baseline="0" dirty="0">
                          <a:solidFill>
                            <a:schemeClr val="bg1"/>
                          </a:solidFill>
                          <a:latin typeface="+mn-lt"/>
                          <a:ea typeface="+mn-ea"/>
                          <a:cs typeface="+mn-cs"/>
                        </a:rPr>
                        <a:t>Buckeye butterfly</a:t>
                      </a:r>
                    </a:p>
                    <a:p>
                      <a:pPr algn="ctr"/>
                      <a:r>
                        <a:rPr lang="en-US" sz="2000" b="1" i="0" u="none" strike="noStrike" kern="1200" baseline="0" dirty="0">
                          <a:solidFill>
                            <a:schemeClr val="bg1"/>
                          </a:solidFill>
                          <a:latin typeface="+mn-lt"/>
                          <a:ea typeface="+mn-ea"/>
                          <a:cs typeface="+mn-cs"/>
                        </a:rPr>
                        <a:t>Mourning cloak</a:t>
                      </a:r>
                    </a:p>
                    <a:p>
                      <a:pPr algn="ctr"/>
                      <a:r>
                        <a:rPr lang="en-US" sz="2000" b="1" i="0" u="none" strike="noStrike" kern="1200" baseline="0" dirty="0">
                          <a:solidFill>
                            <a:schemeClr val="bg1"/>
                          </a:solidFill>
                          <a:latin typeface="+mn-lt"/>
                          <a:ea typeface="+mn-ea"/>
                          <a:cs typeface="+mn-cs"/>
                        </a:rPr>
                        <a:t>butterfly</a:t>
                      </a:r>
                    </a:p>
                    <a:p>
                      <a:pPr algn="ctr"/>
                      <a:r>
                        <a:rPr lang="en-US" sz="2000" b="1" i="0" u="none" strike="noStrike" kern="1200" baseline="0" dirty="0">
                          <a:solidFill>
                            <a:schemeClr val="bg1"/>
                          </a:solidFill>
                          <a:latin typeface="+mn-lt"/>
                          <a:ea typeface="+mn-ea"/>
                          <a:cs typeface="+mn-cs"/>
                        </a:rPr>
                        <a:t>Painted lady</a:t>
                      </a:r>
                    </a:p>
                    <a:p>
                      <a:pPr algn="ctr"/>
                      <a:r>
                        <a:rPr lang="en-US" sz="2000" b="1" i="0" u="none" strike="noStrike" kern="1200" baseline="0" dirty="0">
                          <a:solidFill>
                            <a:schemeClr val="bg1"/>
                          </a:solidFill>
                          <a:latin typeface="+mn-lt"/>
                          <a:ea typeface="+mn-ea"/>
                          <a:cs typeface="+mn-cs"/>
                        </a:rPr>
                        <a:t>butterfly</a:t>
                      </a:r>
                    </a:p>
                    <a:p>
                      <a:pPr algn="ctr"/>
                      <a:r>
                        <a:rPr lang="en-US" sz="2000" b="1" i="0" u="none" strike="noStrike" kern="1200" baseline="0" dirty="0">
                          <a:solidFill>
                            <a:schemeClr val="bg1"/>
                          </a:solidFill>
                          <a:latin typeface="+mn-lt"/>
                          <a:ea typeface="+mn-ea"/>
                          <a:cs typeface="+mn-cs"/>
                        </a:rPr>
                        <a:t>Swallowtail</a:t>
                      </a:r>
                    </a:p>
                    <a:p>
                      <a:pPr algn="ctr"/>
                      <a:r>
                        <a:rPr lang="en-US" sz="2000" b="1" i="0" u="none" strike="noStrike" kern="1200" baseline="0" dirty="0">
                          <a:solidFill>
                            <a:schemeClr val="bg1"/>
                          </a:solidFill>
                          <a:latin typeface="+mn-lt"/>
                          <a:ea typeface="+mn-ea"/>
                          <a:cs typeface="+mn-cs"/>
                        </a:rPr>
                        <a:t>butterfly</a:t>
                      </a:r>
                    </a:p>
                    <a:p>
                      <a:pPr algn="ctr"/>
                      <a:r>
                        <a:rPr lang="en-US" sz="2000" b="1" i="0" u="none" strike="noStrike" kern="1200" baseline="0" dirty="0">
                          <a:solidFill>
                            <a:schemeClr val="bg1"/>
                          </a:solidFill>
                          <a:latin typeface="+mn-lt"/>
                          <a:ea typeface="+mn-ea"/>
                          <a:cs typeface="+mn-cs"/>
                        </a:rPr>
                        <a:t>Sphinx moth</a:t>
                      </a:r>
                    </a:p>
                    <a:p>
                      <a:pPr algn="ctr"/>
                      <a:r>
                        <a:rPr lang="en-US" sz="2000" b="1" i="0" u="none" strike="noStrike" kern="1200" baseline="0" dirty="0">
                          <a:solidFill>
                            <a:schemeClr val="bg1"/>
                          </a:solidFill>
                          <a:latin typeface="+mn-lt"/>
                          <a:ea typeface="+mn-ea"/>
                          <a:cs typeface="+mn-cs"/>
                        </a:rPr>
                        <a:t>Cecropia moth</a:t>
                      </a:r>
                    </a:p>
                    <a:p>
                      <a:pPr algn="ctr"/>
                      <a:r>
                        <a:rPr lang="en-US" sz="2000" b="1" i="0" u="none" strike="noStrike" kern="1200" baseline="0" dirty="0">
                          <a:solidFill>
                            <a:schemeClr val="bg1"/>
                          </a:solidFill>
                          <a:latin typeface="+mn-lt"/>
                          <a:ea typeface="+mn-ea"/>
                          <a:cs typeface="+mn-cs"/>
                        </a:rPr>
                        <a:t>Fall webworm</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F340C266-862C-4619-B711-57CEB1DE6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996952"/>
            <a:ext cx="3096344" cy="2064229"/>
          </a:xfrm>
          <a:prstGeom prst="rect">
            <a:avLst/>
          </a:prstGeom>
        </p:spPr>
      </p:pic>
    </p:spTree>
    <p:extLst>
      <p:ext uri="{BB962C8B-B14F-4D97-AF65-F5344CB8AC3E}">
        <p14:creationId xmlns:p14="http://schemas.microsoft.com/office/powerpoint/2010/main" val="239204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4115218829"/>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Diptera</a:t>
                      </a:r>
                    </a:p>
                    <a:p>
                      <a:pPr algn="ctr"/>
                      <a:r>
                        <a:rPr lang="en-US" sz="2000" b="1" i="0" u="none" strike="noStrike" kern="1200" baseline="0" dirty="0">
                          <a:solidFill>
                            <a:schemeClr val="bg1"/>
                          </a:solidFill>
                          <a:latin typeface="+mn-lt"/>
                          <a:ea typeface="+mn-ea"/>
                          <a:cs typeface="+mn-cs"/>
                        </a:rPr>
                        <a:t>Housefly</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Two wings; usually small, often swift and agile fliers; many are nuisances to humans and livestock; some carry disease; complete</a:t>
                      </a:r>
                    </a:p>
                    <a:p>
                      <a:pPr algn="ctr"/>
                      <a:r>
                        <a:rPr lang="en-US" sz="2000" b="1" i="0" u="none" strike="noStrike" kern="1200" baseline="0" dirty="0">
                          <a:solidFill>
                            <a:schemeClr val="bg1"/>
                          </a:solidFill>
                          <a:latin typeface="+mn-lt"/>
                          <a:ea typeface="+mn-ea"/>
                          <a:cs typeface="+mn-cs"/>
                        </a:rPr>
                        <a:t>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Housefly</a:t>
                      </a:r>
                    </a:p>
                    <a:p>
                      <a:pPr algn="ctr"/>
                      <a:r>
                        <a:rPr lang="en-US" sz="2000" b="1" i="0" u="none" strike="noStrike" kern="1200" baseline="0" dirty="0">
                          <a:solidFill>
                            <a:schemeClr val="bg1"/>
                          </a:solidFill>
                          <a:latin typeface="+mn-lt"/>
                          <a:ea typeface="+mn-ea"/>
                          <a:cs typeface="+mn-cs"/>
                        </a:rPr>
                        <a:t>Horsefly</a:t>
                      </a:r>
                    </a:p>
                    <a:p>
                      <a:pPr algn="ctr"/>
                      <a:r>
                        <a:rPr lang="en-US" sz="2000" b="1" i="0" u="none" strike="noStrike" kern="1200" baseline="0" dirty="0">
                          <a:solidFill>
                            <a:schemeClr val="bg1"/>
                          </a:solidFill>
                          <a:latin typeface="+mn-lt"/>
                          <a:ea typeface="+mn-ea"/>
                          <a:cs typeface="+mn-cs"/>
                        </a:rPr>
                        <a:t>Gnat</a:t>
                      </a:r>
                    </a:p>
                    <a:p>
                      <a:pPr algn="ctr"/>
                      <a:r>
                        <a:rPr lang="en-US" sz="2000" b="1" i="0" u="none" strike="noStrike" kern="1200" baseline="0" dirty="0">
                          <a:solidFill>
                            <a:schemeClr val="bg1"/>
                          </a:solidFill>
                          <a:latin typeface="+mn-lt"/>
                          <a:ea typeface="+mn-ea"/>
                          <a:cs typeface="+mn-cs"/>
                        </a:rPr>
                        <a:t>Mosquito</a:t>
                      </a:r>
                    </a:p>
                    <a:p>
                      <a:pPr algn="ctr"/>
                      <a:r>
                        <a:rPr lang="en-US" sz="2000" b="1" i="0" u="none" strike="noStrike" kern="1200" baseline="0" dirty="0">
                          <a:solidFill>
                            <a:schemeClr val="bg1"/>
                          </a:solidFill>
                          <a:latin typeface="+mn-lt"/>
                          <a:ea typeface="+mn-ea"/>
                          <a:cs typeface="+mn-cs"/>
                        </a:rPr>
                        <a:t>Midge</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ACED9A4A-07E6-4559-9CC8-1CBF6652E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5536" y="3212976"/>
            <a:ext cx="2892322" cy="2520280"/>
          </a:xfrm>
          <a:prstGeom prst="rect">
            <a:avLst/>
          </a:prstGeom>
        </p:spPr>
      </p:pic>
    </p:spTree>
    <p:extLst>
      <p:ext uri="{BB962C8B-B14F-4D97-AF65-F5344CB8AC3E}">
        <p14:creationId xmlns:p14="http://schemas.microsoft.com/office/powerpoint/2010/main" val="112567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3166141617"/>
              </p:ext>
            </p:extLst>
          </p:nvPr>
        </p:nvGraphicFramePr>
        <p:xfrm>
          <a:off x="827584" y="1772816"/>
          <a:ext cx="7632849" cy="4113194"/>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Siphonaptera</a:t>
                      </a:r>
                    </a:p>
                  </a:txBody>
                  <a:tcPr/>
                </a:tc>
                <a:tc>
                  <a:txBody>
                    <a:bodyPr/>
                    <a:lstStyle/>
                    <a:p>
                      <a:pPr algn="ctr"/>
                      <a:r>
                        <a:rPr lang="en-US" sz="2000" b="1" i="0" u="none" strike="noStrike" kern="1200" baseline="0" dirty="0">
                          <a:solidFill>
                            <a:schemeClr val="bg1"/>
                          </a:solidFill>
                          <a:latin typeface="+mn-lt"/>
                          <a:ea typeface="+mn-ea"/>
                          <a:cs typeface="+mn-cs"/>
                        </a:rPr>
                        <a:t>Tiny, wingless, jumping insects; adults are bloodsucking</a:t>
                      </a:r>
                    </a:p>
                    <a:p>
                      <a:pPr algn="ctr"/>
                      <a:r>
                        <a:rPr lang="en-US" sz="2000" b="1" i="0" u="none" strike="noStrike" kern="1200" baseline="0" dirty="0">
                          <a:solidFill>
                            <a:schemeClr val="bg1"/>
                          </a:solidFill>
                          <a:latin typeface="+mn-lt"/>
                          <a:ea typeface="+mn-ea"/>
                          <a:cs typeface="+mn-cs"/>
                        </a:rPr>
                        <a:t>parasites of birds and mammals; body flattened side to side like a sunfish; complete metamorphosis;</a:t>
                      </a:r>
                    </a:p>
                    <a:p>
                      <a:pPr algn="ctr"/>
                      <a:r>
                        <a:rPr lang="en-US" sz="2000" b="1" i="0" u="none" strike="noStrike" kern="1200" baseline="0" dirty="0">
                          <a:solidFill>
                            <a:schemeClr val="bg1"/>
                          </a:solidFill>
                          <a:latin typeface="+mn-lt"/>
                          <a:ea typeface="+mn-ea"/>
                          <a:cs typeface="+mn-cs"/>
                        </a:rPr>
                        <a:t>caterpillarlike larvae</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Cat flea</a:t>
                      </a:r>
                    </a:p>
                    <a:p>
                      <a:pPr algn="ctr"/>
                      <a:r>
                        <a:rPr lang="en-US" sz="2000" b="1" i="0" u="none" strike="noStrike" kern="1200" baseline="0" dirty="0">
                          <a:solidFill>
                            <a:schemeClr val="bg1"/>
                          </a:solidFill>
                          <a:latin typeface="+mn-lt"/>
                          <a:ea typeface="+mn-ea"/>
                          <a:cs typeface="+mn-cs"/>
                        </a:rPr>
                        <a:t>Dog flea</a:t>
                      </a:r>
                    </a:p>
                    <a:p>
                      <a:pPr algn="ctr"/>
                      <a:r>
                        <a:rPr lang="en-US" sz="2000" b="1" i="0" u="none" strike="noStrike" kern="1200" baseline="0" dirty="0">
                          <a:solidFill>
                            <a:schemeClr val="bg1"/>
                          </a:solidFill>
                          <a:latin typeface="+mn-lt"/>
                          <a:ea typeface="+mn-ea"/>
                          <a:cs typeface="+mn-cs"/>
                        </a:rPr>
                        <a:t>Rat flea</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85B3F654-2792-424E-A03E-DD4DEB2F8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96952"/>
            <a:ext cx="3121895" cy="2016224"/>
          </a:xfrm>
          <a:prstGeom prst="rect">
            <a:avLst/>
          </a:prstGeom>
        </p:spPr>
      </p:pic>
    </p:spTree>
    <p:extLst>
      <p:ext uri="{BB962C8B-B14F-4D97-AF65-F5344CB8AC3E}">
        <p14:creationId xmlns:p14="http://schemas.microsoft.com/office/powerpoint/2010/main" val="118599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FC92A-85F6-4E1B-ADB7-7E90488B6AD7}"/>
              </a:ext>
            </a:extLst>
          </p:cNvPr>
          <p:cNvSpPr>
            <a:spLocks noGrp="1"/>
          </p:cNvSpPr>
          <p:nvPr>
            <p:ph type="title"/>
          </p:nvPr>
        </p:nvSpPr>
        <p:spPr>
          <a:xfrm>
            <a:off x="457200" y="274638"/>
            <a:ext cx="8229600" cy="1143000"/>
          </a:xfrm>
        </p:spPr>
        <p:txBody>
          <a:bodyPr/>
          <a:lstStyle/>
          <a:p>
            <a:pPr algn="r"/>
            <a:r>
              <a:rPr lang="en-US" b="1" dirty="0">
                <a:solidFill>
                  <a:schemeClr val="accent3">
                    <a:lumMod val="50000"/>
                  </a:schemeClr>
                </a:solidFill>
              </a:rPr>
              <a:t>Orders of Insects</a:t>
            </a:r>
          </a:p>
        </p:txBody>
      </p:sp>
      <p:graphicFrame>
        <p:nvGraphicFramePr>
          <p:cNvPr id="4" name="Content Placeholder 3">
            <a:extLst>
              <a:ext uri="{FF2B5EF4-FFF2-40B4-BE49-F238E27FC236}">
                <a16:creationId xmlns="" xmlns:a16="http://schemas.microsoft.com/office/drawing/2014/main" id="{9221D93E-5F11-4B2A-8AB8-316FA5992D99}"/>
              </a:ext>
            </a:extLst>
          </p:cNvPr>
          <p:cNvGraphicFramePr>
            <a:graphicFrameLocks noGrp="1"/>
          </p:cNvGraphicFramePr>
          <p:nvPr>
            <p:ph idx="1"/>
            <p:extLst>
              <p:ext uri="{D42A27DB-BD31-4B8C-83A1-F6EECF244321}">
                <p14:modId xmlns:p14="http://schemas.microsoft.com/office/powerpoint/2010/main" val="1465525514"/>
              </p:ext>
            </p:extLst>
          </p:nvPr>
        </p:nvGraphicFramePr>
        <p:xfrm>
          <a:off x="827584" y="1772816"/>
          <a:ext cx="7632849" cy="3344768"/>
        </p:xfrm>
        <a:graphic>
          <a:graphicData uri="http://schemas.openxmlformats.org/drawingml/2006/table">
            <a:tbl>
              <a:tblPr firstRow="1" bandRow="1">
                <a:tableStyleId>{912C8C85-51F0-491E-9774-3900AFEF0FD7}</a:tableStyleId>
              </a:tblPr>
              <a:tblGrid>
                <a:gridCol w="2544283">
                  <a:extLst>
                    <a:ext uri="{9D8B030D-6E8A-4147-A177-3AD203B41FA5}">
                      <a16:colId xmlns="" xmlns:a16="http://schemas.microsoft.com/office/drawing/2014/main" val="1972323181"/>
                    </a:ext>
                  </a:extLst>
                </a:gridCol>
                <a:gridCol w="2544283">
                  <a:extLst>
                    <a:ext uri="{9D8B030D-6E8A-4147-A177-3AD203B41FA5}">
                      <a16:colId xmlns="" xmlns:a16="http://schemas.microsoft.com/office/drawing/2014/main" val="2751672910"/>
                    </a:ext>
                  </a:extLst>
                </a:gridCol>
                <a:gridCol w="2544283">
                  <a:extLst>
                    <a:ext uri="{9D8B030D-6E8A-4147-A177-3AD203B41FA5}">
                      <a16:colId xmlns="" xmlns:a16="http://schemas.microsoft.com/office/drawing/2014/main" val="2609986833"/>
                    </a:ext>
                  </a:extLst>
                </a:gridCol>
              </a:tblGrid>
              <a:tr h="668954">
                <a:tc>
                  <a:txBody>
                    <a:bodyPr/>
                    <a:lstStyle/>
                    <a:p>
                      <a:pPr algn="ctr"/>
                      <a:r>
                        <a:rPr lang="en-US" sz="2400" dirty="0"/>
                        <a:t>Order</a:t>
                      </a:r>
                    </a:p>
                  </a:txBody>
                  <a:tcPr anchor="ctr"/>
                </a:tc>
                <a:tc>
                  <a:txBody>
                    <a:bodyPr/>
                    <a:lstStyle/>
                    <a:p>
                      <a:pPr algn="ctr"/>
                      <a:r>
                        <a:rPr lang="en-US" sz="2400" dirty="0"/>
                        <a:t>Characteristics</a:t>
                      </a:r>
                    </a:p>
                  </a:txBody>
                  <a:tcPr anchor="ctr"/>
                </a:tc>
                <a:tc>
                  <a:txBody>
                    <a:bodyPr/>
                    <a:lstStyle/>
                    <a:p>
                      <a:pPr algn="ctr"/>
                      <a:r>
                        <a:rPr lang="en-US" sz="2400" dirty="0"/>
                        <a:t>Typical Members</a:t>
                      </a:r>
                    </a:p>
                  </a:txBody>
                  <a:tcPr anchor="ctr"/>
                </a:tc>
                <a:extLst>
                  <a:ext uri="{0D108BD9-81ED-4DB2-BD59-A6C34878D82A}">
                    <a16:rowId xmlns="" xmlns:a16="http://schemas.microsoft.com/office/drawing/2014/main" val="2981236558"/>
                  </a:ext>
                </a:extLst>
              </a:tr>
              <a:tr h="2675814">
                <a:tc>
                  <a:txBody>
                    <a:bodyPr/>
                    <a:lstStyle/>
                    <a:p>
                      <a:pPr algn="ctr"/>
                      <a:r>
                        <a:rPr lang="en-US" sz="2000" b="1" i="0" u="none" strike="noStrike" kern="1200" baseline="0" dirty="0">
                          <a:solidFill>
                            <a:schemeClr val="bg1"/>
                          </a:solidFill>
                          <a:latin typeface="+mn-lt"/>
                          <a:ea typeface="+mn-ea"/>
                          <a:cs typeface="+mn-cs"/>
                        </a:rPr>
                        <a:t>Hymenoptera</a:t>
                      </a:r>
                    </a:p>
                  </a:txBody>
                  <a:tcPr/>
                </a:tc>
                <a:tc>
                  <a:txBody>
                    <a:bodyPr/>
                    <a:lstStyle/>
                    <a:p>
                      <a:pPr algn="ctr"/>
                      <a:r>
                        <a:rPr lang="en-US" sz="2000" b="1" i="0" u="none" strike="noStrike" kern="1200" baseline="0" dirty="0">
                          <a:solidFill>
                            <a:schemeClr val="bg1"/>
                          </a:solidFill>
                          <a:latin typeface="+mn-lt"/>
                          <a:ea typeface="+mn-ea"/>
                          <a:cs typeface="+mn-cs"/>
                        </a:rPr>
                        <a:t>All have four  membranous wings (ant workers are wingless); one of the highest orders of insects, as many are social; complete metamorphosis</a:t>
                      </a:r>
                      <a:endParaRPr lang="en-US" sz="2000" b="1" dirty="0">
                        <a:solidFill>
                          <a:schemeClr val="bg1"/>
                        </a:solidFill>
                      </a:endParaRPr>
                    </a:p>
                  </a:txBody>
                  <a:tcPr/>
                </a:tc>
                <a:tc>
                  <a:txBody>
                    <a:bodyPr/>
                    <a:lstStyle/>
                    <a:p>
                      <a:pPr algn="ctr"/>
                      <a:r>
                        <a:rPr lang="en-US" sz="2000" b="1" i="0" u="none" strike="noStrike" kern="1200" baseline="0" dirty="0">
                          <a:solidFill>
                            <a:schemeClr val="bg1"/>
                          </a:solidFill>
                          <a:latin typeface="+mn-lt"/>
                          <a:ea typeface="+mn-ea"/>
                          <a:cs typeface="+mn-cs"/>
                        </a:rPr>
                        <a:t>Ant</a:t>
                      </a:r>
                    </a:p>
                    <a:p>
                      <a:pPr algn="ctr"/>
                      <a:r>
                        <a:rPr lang="en-US" sz="2000" b="1" i="0" u="none" strike="noStrike" kern="1200" baseline="0" dirty="0">
                          <a:solidFill>
                            <a:schemeClr val="bg1"/>
                          </a:solidFill>
                          <a:latin typeface="+mn-lt"/>
                          <a:ea typeface="+mn-ea"/>
                          <a:cs typeface="+mn-cs"/>
                        </a:rPr>
                        <a:t>Honeybee</a:t>
                      </a:r>
                    </a:p>
                    <a:p>
                      <a:pPr algn="ctr"/>
                      <a:r>
                        <a:rPr lang="en-US" sz="2000" b="1" i="0" u="none" strike="noStrike" kern="1200" baseline="0" dirty="0">
                          <a:solidFill>
                            <a:schemeClr val="bg1"/>
                          </a:solidFill>
                          <a:latin typeface="+mn-lt"/>
                          <a:ea typeface="+mn-ea"/>
                          <a:cs typeface="+mn-cs"/>
                        </a:rPr>
                        <a:t>Sawfly</a:t>
                      </a:r>
                    </a:p>
                    <a:p>
                      <a:pPr algn="ctr"/>
                      <a:r>
                        <a:rPr lang="en-US" sz="2000" b="1" i="0" u="none" strike="noStrike" kern="1200" baseline="0" dirty="0">
                          <a:solidFill>
                            <a:schemeClr val="bg1"/>
                          </a:solidFill>
                          <a:latin typeface="+mn-lt"/>
                          <a:ea typeface="+mn-ea"/>
                          <a:cs typeface="+mn-cs"/>
                        </a:rPr>
                        <a:t>Hornet</a:t>
                      </a:r>
                    </a:p>
                    <a:p>
                      <a:pPr algn="ctr"/>
                      <a:r>
                        <a:rPr lang="en-US" sz="2000" b="1" i="0" u="none" strike="noStrike" kern="1200" baseline="0" dirty="0">
                          <a:solidFill>
                            <a:schemeClr val="bg1"/>
                          </a:solidFill>
                          <a:latin typeface="+mn-lt"/>
                          <a:ea typeface="+mn-ea"/>
                          <a:cs typeface="+mn-cs"/>
                        </a:rPr>
                        <a:t>Ichneumon Wasp</a:t>
                      </a:r>
                      <a:endParaRPr lang="en-US" sz="2000" b="1" dirty="0">
                        <a:solidFill>
                          <a:schemeClr val="bg1"/>
                        </a:solidFill>
                      </a:endParaRPr>
                    </a:p>
                  </a:txBody>
                  <a:tcPr/>
                </a:tc>
                <a:extLst>
                  <a:ext uri="{0D108BD9-81ED-4DB2-BD59-A6C34878D82A}">
                    <a16:rowId xmlns="" xmlns:a16="http://schemas.microsoft.com/office/drawing/2014/main" val="2504423226"/>
                  </a:ext>
                </a:extLst>
              </a:tr>
            </a:tbl>
          </a:graphicData>
        </a:graphic>
      </p:graphicFrame>
      <p:pic>
        <p:nvPicPr>
          <p:cNvPr id="6" name="Picture 5">
            <a:extLst>
              <a:ext uri="{FF2B5EF4-FFF2-40B4-BE49-F238E27FC236}">
                <a16:creationId xmlns="" xmlns:a16="http://schemas.microsoft.com/office/drawing/2014/main" id="{3FF80A8B-FFF4-4032-8E6E-6F4078A4D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996952"/>
            <a:ext cx="3038229" cy="3028102"/>
          </a:xfrm>
          <a:prstGeom prst="rect">
            <a:avLst/>
          </a:prstGeom>
        </p:spPr>
      </p:pic>
    </p:spTree>
    <p:extLst>
      <p:ext uri="{BB962C8B-B14F-4D97-AF65-F5344CB8AC3E}">
        <p14:creationId xmlns:p14="http://schemas.microsoft.com/office/powerpoint/2010/main" val="2174000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Requirement 5</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Observe 20 different live species of insects in their habitat. In your observations, include at least four orders of insects.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Make a scrapbook of the 20 insects you observe in 5a. Include photographs, sketches, illustrations, and articles. Label each insect with its common and scientific names, where possible. Share your scrapbook with your merit badge counselor.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7" name="Picture 6">
            <a:extLst>
              <a:ext uri="{FF2B5EF4-FFF2-40B4-BE49-F238E27FC236}">
                <a16:creationId xmlns="" xmlns:a16="http://schemas.microsoft.com/office/drawing/2014/main" id="{6C725F7D-4FD1-4551-8FD1-1DE4BF120289}"/>
              </a:ext>
            </a:extLst>
          </p:cNvPr>
          <p:cNvPicPr>
            <a:picLocks noChangeAspect="1"/>
          </p:cNvPicPr>
          <p:nvPr/>
        </p:nvPicPr>
        <p:blipFill>
          <a:blip r:embed="rId4"/>
          <a:stretch>
            <a:fillRect/>
          </a:stretch>
        </p:blipFill>
        <p:spPr>
          <a:xfrm>
            <a:off x="2771800" y="4003743"/>
            <a:ext cx="3995936" cy="2653551"/>
          </a:xfrm>
          <a:prstGeom prst="rect">
            <a:avLst/>
          </a:prstGeom>
        </p:spPr>
      </p:pic>
    </p:spTree>
    <p:extLst>
      <p:ext uri="{BB962C8B-B14F-4D97-AF65-F5344CB8AC3E}">
        <p14:creationId xmlns:p14="http://schemas.microsoft.com/office/powerpoint/2010/main" val="2130887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Preparing a Scrapbook</a:t>
            </a:r>
          </a:p>
        </p:txBody>
      </p:sp>
      <p:sp>
        <p:nvSpPr>
          <p:cNvPr id="3" name="Содержимое 2"/>
          <p:cNvSpPr>
            <a:spLocks noGrp="1"/>
          </p:cNvSpPr>
          <p:nvPr>
            <p:ph idx="1"/>
          </p:nvPr>
        </p:nvSpPr>
        <p:spPr>
          <a:xfrm>
            <a:off x="457200" y="1600201"/>
            <a:ext cx="8229600" cy="3340967"/>
          </a:xfrm>
        </p:spPr>
        <p:txBody>
          <a:bodyPr>
            <a:normAutofit fontScale="70000" lnSpcReduction="20000"/>
          </a:bodyPr>
          <a:lstStyle/>
          <a:p>
            <a:pPr marL="0" indent="0">
              <a:buNone/>
            </a:pPr>
            <a:r>
              <a:rPr lang="en-US" sz="3400" dirty="0">
                <a:solidFill>
                  <a:schemeClr val="bg1"/>
                </a:solidFill>
              </a:rPr>
              <a:t>Creating a scrapbook of the insects you observe will give you a valuable resource. If you use a three-ring binder and devote one scrapbook page to each insect you observe, you can add to the book as you observe more insects. You may want to keep your scrapbook electronically, and scan photos or use digital photos.</a:t>
            </a:r>
          </a:p>
          <a:p>
            <a:pPr lvl="1"/>
            <a:r>
              <a:rPr lang="en-US" b="1" dirty="0">
                <a:solidFill>
                  <a:schemeClr val="bg1"/>
                </a:solidFill>
              </a:rPr>
              <a:t>Labels. </a:t>
            </a:r>
            <a:r>
              <a:rPr lang="en-US" dirty="0">
                <a:solidFill>
                  <a:schemeClr val="bg1"/>
                </a:solidFill>
              </a:rPr>
              <a:t>Label each insect in your scrapbook with the place and date of observation, and write the insect’s scientific and common names (check a reference book for the correct spellings). Some enthusiasts like to record fun facts such as the plant the insect was found feeding upon, or weather conditions.</a:t>
            </a:r>
          </a:p>
        </p:txBody>
      </p:sp>
    </p:spTree>
    <p:extLst>
      <p:ext uri="{BB962C8B-B14F-4D97-AF65-F5344CB8AC3E}">
        <p14:creationId xmlns:p14="http://schemas.microsoft.com/office/powerpoint/2010/main" val="2807768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Preparing a Scrapbook</a:t>
            </a:r>
          </a:p>
        </p:txBody>
      </p:sp>
      <p:sp>
        <p:nvSpPr>
          <p:cNvPr id="3" name="Содержимое 2"/>
          <p:cNvSpPr>
            <a:spLocks noGrp="1"/>
          </p:cNvSpPr>
          <p:nvPr>
            <p:ph idx="1"/>
          </p:nvPr>
        </p:nvSpPr>
        <p:spPr>
          <a:xfrm>
            <a:off x="457200" y="1600200"/>
            <a:ext cx="8229600" cy="4637112"/>
          </a:xfrm>
        </p:spPr>
        <p:txBody>
          <a:bodyPr>
            <a:normAutofit/>
          </a:bodyPr>
          <a:lstStyle/>
          <a:p>
            <a:pPr lvl="1"/>
            <a:r>
              <a:rPr lang="en-US" sz="2000" b="1" dirty="0">
                <a:solidFill>
                  <a:schemeClr val="bg1"/>
                </a:solidFill>
              </a:rPr>
              <a:t>Sketches. </a:t>
            </a:r>
            <a:r>
              <a:rPr lang="en-US" sz="2000" dirty="0">
                <a:solidFill>
                  <a:schemeClr val="bg1"/>
                </a:solidFill>
              </a:rPr>
              <a:t>Sketching an insect is a way to learn about and become more familiar with its parts. Perhaps you will have time to sketch from real life as you watch an insect in its habitat, before it hopped or flew away, or from an observation jar. You might enjoy working from a photograph or illustration. Check out the resources in the back of this book from which you can create your own art.</a:t>
            </a:r>
          </a:p>
          <a:p>
            <a:pPr lvl="1"/>
            <a:r>
              <a:rPr lang="en-US" sz="2000" b="1" dirty="0">
                <a:solidFill>
                  <a:schemeClr val="bg1"/>
                </a:solidFill>
              </a:rPr>
              <a:t>Articles. </a:t>
            </a:r>
            <a:r>
              <a:rPr lang="en-US" sz="2000" dirty="0">
                <a:solidFill>
                  <a:schemeClr val="bg1"/>
                </a:solidFill>
              </a:rPr>
              <a:t>Another way to learn more about an insect you observe is to research it. Copy or print out articles you find. If the article is short, you may want to write it out by hand. In all cases, be sure to document the author of the article, the place it was published, and the publication date.</a:t>
            </a:r>
          </a:p>
          <a:p>
            <a:pPr lvl="1"/>
            <a:r>
              <a:rPr lang="en-US" sz="2000" b="1" dirty="0">
                <a:solidFill>
                  <a:schemeClr val="bg1"/>
                </a:solidFill>
              </a:rPr>
              <a:t>Photographs and Illustrations. </a:t>
            </a:r>
            <a:r>
              <a:rPr lang="en-US" sz="2000" dirty="0">
                <a:solidFill>
                  <a:schemeClr val="bg1"/>
                </a:solidFill>
              </a:rPr>
              <a:t>You may be lucky enough to snap some great shots of insects. If not, you can use a copier to reproduce images found in books and magazines, or redraw yourself.</a:t>
            </a:r>
          </a:p>
        </p:txBody>
      </p:sp>
    </p:spTree>
    <p:extLst>
      <p:ext uri="{BB962C8B-B14F-4D97-AF65-F5344CB8AC3E}">
        <p14:creationId xmlns:p14="http://schemas.microsoft.com/office/powerpoint/2010/main" val="838705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Preparing a Scrapbook</a:t>
            </a:r>
          </a:p>
        </p:txBody>
      </p:sp>
      <p:pic>
        <p:nvPicPr>
          <p:cNvPr id="6" name="Content Placeholder 5">
            <a:extLst>
              <a:ext uri="{FF2B5EF4-FFF2-40B4-BE49-F238E27FC236}">
                <a16:creationId xmlns="" xmlns:a16="http://schemas.microsoft.com/office/drawing/2014/main" id="{6E88EAF4-D482-40B6-9C04-C5BF5AAC00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170466"/>
            <a:ext cx="7848872" cy="5435297"/>
          </a:xfrm>
        </p:spPr>
      </p:pic>
    </p:spTree>
    <p:extLst>
      <p:ext uri="{BB962C8B-B14F-4D97-AF65-F5344CB8AC3E}">
        <p14:creationId xmlns:p14="http://schemas.microsoft.com/office/powerpoint/2010/main" val="3961395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Insect Collecting</a:t>
            </a:r>
          </a:p>
        </p:txBody>
      </p:sp>
      <p:sp>
        <p:nvSpPr>
          <p:cNvPr id="3" name="Содержимое 2"/>
          <p:cNvSpPr>
            <a:spLocks noGrp="1"/>
          </p:cNvSpPr>
          <p:nvPr>
            <p:ph idx="1"/>
          </p:nvPr>
        </p:nvSpPr>
        <p:spPr>
          <a:xfrm>
            <a:off x="2267744" y="1385392"/>
            <a:ext cx="6635080" cy="5472608"/>
          </a:xfrm>
        </p:spPr>
        <p:txBody>
          <a:bodyPr>
            <a:normAutofit fontScale="55000" lnSpcReduction="20000"/>
          </a:bodyPr>
          <a:lstStyle/>
          <a:p>
            <a:pPr marL="0" indent="0">
              <a:buNone/>
            </a:pPr>
            <a:r>
              <a:rPr lang="en-US" sz="4000" dirty="0">
                <a:solidFill>
                  <a:schemeClr val="bg1"/>
                </a:solidFill>
              </a:rPr>
              <a:t>As with any trek in the outdoors, there are some basic guidelines to follow when searching for insects.</a:t>
            </a:r>
          </a:p>
          <a:p>
            <a:pPr marL="514350" indent="-514350">
              <a:buFont typeface="+mj-lt"/>
              <a:buAutoNum type="arabicPeriod"/>
            </a:pPr>
            <a:r>
              <a:rPr lang="en-US" dirty="0">
                <a:solidFill>
                  <a:schemeClr val="bg1"/>
                </a:solidFill>
              </a:rPr>
              <a:t>When you embark on your insect safari, prepare a trip plan, or at the very least, tell an adult where you are going. It is also a good idea to take a friend with you.</a:t>
            </a:r>
          </a:p>
          <a:p>
            <a:pPr marL="514350" indent="-514350">
              <a:buFont typeface="+mj-lt"/>
              <a:buAutoNum type="arabicPeriod"/>
            </a:pPr>
            <a:r>
              <a:rPr lang="en-US" dirty="0">
                <a:solidFill>
                  <a:schemeClr val="bg1"/>
                </a:solidFill>
              </a:rPr>
              <a:t>It is a good idea to wear long pants, a long-sleeved shirt, a hat, and closed shoes to keep ticks, chiggers, and insects from biting you or hitching a ride.</a:t>
            </a:r>
          </a:p>
          <a:p>
            <a:pPr marL="514350" indent="-514350">
              <a:buFont typeface="+mj-lt"/>
              <a:buAutoNum type="arabicPeriod"/>
            </a:pPr>
            <a:r>
              <a:rPr lang="en-US" dirty="0">
                <a:solidFill>
                  <a:schemeClr val="bg1"/>
                </a:solidFill>
              </a:rPr>
              <a:t>Check with natural resources authorities in advance to be sure that you will not be collecting any protected or endangered species, or wandering in a habitat where</a:t>
            </a:r>
          </a:p>
          <a:p>
            <a:pPr marL="514350" indent="-514350">
              <a:buFont typeface="+mj-lt"/>
              <a:buAutoNum type="arabicPeriod"/>
            </a:pPr>
            <a:r>
              <a:rPr lang="en-US" dirty="0">
                <a:solidFill>
                  <a:schemeClr val="bg1"/>
                </a:solidFill>
              </a:rPr>
              <a:t>collecting is prohibited.</a:t>
            </a:r>
          </a:p>
          <a:p>
            <a:pPr marL="514350" indent="-514350">
              <a:buFont typeface="+mj-lt"/>
              <a:buAutoNum type="arabicPeriod"/>
            </a:pPr>
            <a:r>
              <a:rPr lang="en-US" dirty="0">
                <a:solidFill>
                  <a:schemeClr val="bg1"/>
                </a:solidFill>
              </a:rPr>
              <a:t>Ask permission before entering private property.</a:t>
            </a:r>
          </a:p>
          <a:p>
            <a:pPr marL="514350" indent="-514350">
              <a:buFont typeface="+mj-lt"/>
              <a:buAutoNum type="arabicPeriod"/>
            </a:pPr>
            <a:r>
              <a:rPr lang="en-US" dirty="0">
                <a:solidFill>
                  <a:schemeClr val="bg1"/>
                </a:solidFill>
              </a:rPr>
              <a:t>If you must handle an insect, be careful and gentle to avoid injuring it. Insects are fragile.</a:t>
            </a:r>
          </a:p>
          <a:p>
            <a:pPr marL="514350" indent="-514350">
              <a:buFont typeface="+mj-lt"/>
              <a:buAutoNum type="arabicPeriod"/>
            </a:pPr>
            <a:r>
              <a:rPr lang="en-US" dirty="0">
                <a:solidFill>
                  <a:schemeClr val="bg1"/>
                </a:solidFill>
              </a:rPr>
              <a:t>Avoid touching an insect’s nest.</a:t>
            </a:r>
          </a:p>
          <a:p>
            <a:pPr marL="514350" indent="-514350">
              <a:buFont typeface="+mj-lt"/>
              <a:buAutoNum type="arabicPeriod"/>
            </a:pPr>
            <a:r>
              <a:rPr lang="en-US" dirty="0">
                <a:solidFill>
                  <a:schemeClr val="bg1"/>
                </a:solidFill>
              </a:rPr>
              <a:t>In most cases, specimens should be returned to the location of capture after the requirement has been met. Check with your merit badge counselor for those instances where the return of these specimens would not be appropriate.</a:t>
            </a:r>
            <a:endParaRPr lang="en-US" sz="2400" dirty="0">
              <a:solidFill>
                <a:schemeClr val="bg1"/>
              </a:solidFill>
            </a:endParaRPr>
          </a:p>
        </p:txBody>
      </p:sp>
      <p:pic>
        <p:nvPicPr>
          <p:cNvPr id="5" name="Picture 4">
            <a:extLst>
              <a:ext uri="{FF2B5EF4-FFF2-40B4-BE49-F238E27FC236}">
                <a16:creationId xmlns="" xmlns:a16="http://schemas.microsoft.com/office/drawing/2014/main" id="{8E6C5D8E-EA02-4593-A179-0E2C8D83EBE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366" y="1772816"/>
            <a:ext cx="1905000" cy="1905000"/>
          </a:xfrm>
          <a:prstGeom prst="rect">
            <a:avLst/>
          </a:prstGeom>
        </p:spPr>
      </p:pic>
    </p:spTree>
    <p:extLst>
      <p:ext uri="{BB962C8B-B14F-4D97-AF65-F5344CB8AC3E}">
        <p14:creationId xmlns:p14="http://schemas.microsoft.com/office/powerpoint/2010/main" val="67997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491064" cy="1143000"/>
          </a:xfrm>
        </p:spPr>
        <p:txBody>
          <a:bodyPr>
            <a:normAutofit/>
          </a:bodyPr>
          <a:lstStyle/>
          <a:p>
            <a:pPr algn="l"/>
            <a:r>
              <a:rPr lang="en-US" sz="3200" b="1" dirty="0">
                <a:solidFill>
                  <a:schemeClr val="accent3">
                    <a:lumMod val="50000"/>
                  </a:schemeClr>
                </a:solidFill>
                <a:latin typeface="Futura Md BT" pitchFamily="34" charset="0"/>
              </a:rPr>
              <a:t>Requirements</a:t>
            </a:r>
          </a:p>
        </p:txBody>
      </p:sp>
      <p:sp>
        <p:nvSpPr>
          <p:cNvPr id="3" name="Содержимое 2"/>
          <p:cNvSpPr>
            <a:spLocks noGrp="1"/>
          </p:cNvSpPr>
          <p:nvPr>
            <p:ph idx="1"/>
          </p:nvPr>
        </p:nvSpPr>
        <p:spPr>
          <a:xfrm>
            <a:off x="1979712" y="1556792"/>
            <a:ext cx="6768752" cy="4525963"/>
          </a:xfrm>
        </p:spPr>
        <p:txBody>
          <a:bodyPr>
            <a:normAutofit/>
          </a:bodyPr>
          <a:lstStyle/>
          <a:p>
            <a:pPr lvl="0" eaLnBrk="0" fontAlgn="base" hangingPunct="0">
              <a:spcBef>
                <a:spcPct val="0"/>
              </a:spcBef>
              <a:spcAft>
                <a:spcPct val="0"/>
              </a:spcAft>
              <a:buFont typeface="+mj-lt"/>
              <a:buAutoNum type="arabicPeriod" startAt="7"/>
            </a:pPr>
            <a:r>
              <a:rPr lang="en-US" altLang="en-US" sz="2200" dirty="0">
                <a:solidFill>
                  <a:schemeClr val="bg1"/>
                </a:solidFill>
                <a:latin typeface="Arial" panose="020B0604020202020204" pitchFamily="34" charset="0"/>
              </a:rPr>
              <a:t>Explain the symbiotic relationship between bees and humankind. Explain what colony collapse disorder (CCD) is and some of the possible causes. Discuss how CCD affects our food supply. </a:t>
            </a:r>
          </a:p>
          <a:p>
            <a:pPr eaLnBrk="0" fontAlgn="base" hangingPunct="0">
              <a:spcBef>
                <a:spcPct val="0"/>
              </a:spcBef>
              <a:spcAft>
                <a:spcPct val="0"/>
              </a:spcAft>
              <a:buFont typeface="+mj-lt"/>
              <a:buAutoNum type="arabicPeriod" startAt="7"/>
            </a:pPr>
            <a:r>
              <a:rPr lang="en-US" altLang="en-US" sz="2200" dirty="0">
                <a:solidFill>
                  <a:schemeClr val="bg1"/>
                </a:solidFill>
                <a:latin typeface="Arial" panose="020B0604020202020204" pitchFamily="34" charset="0"/>
              </a:rPr>
              <a:t>Compare the life histories of a butterfly and a grasshopper. Tell how they are different. </a:t>
            </a:r>
          </a:p>
          <a:p>
            <a:pPr eaLnBrk="0" fontAlgn="base" hangingPunct="0">
              <a:spcBef>
                <a:spcPct val="0"/>
              </a:spcBef>
              <a:spcAft>
                <a:spcPct val="0"/>
              </a:spcAft>
              <a:buFont typeface="+mj-lt"/>
              <a:buAutoNum type="arabicPeriod" startAt="7"/>
            </a:pPr>
            <a:r>
              <a:rPr lang="en-US" altLang="en-US" sz="2200" dirty="0">
                <a:solidFill>
                  <a:schemeClr val="bg1"/>
                </a:solidFill>
                <a:latin typeface="Arial" panose="020B0604020202020204" pitchFamily="34" charset="0"/>
              </a:rPr>
              <a:t>Raise an insect through the complete metamorphosis from its larval stage to its adult stage (e.g. raise a butterfly or moth from a caterpillar. </a:t>
            </a:r>
          </a:p>
          <a:p>
            <a:pPr lvl="0" eaLnBrk="0" fontAlgn="base" hangingPunct="0">
              <a:spcBef>
                <a:spcPct val="0"/>
              </a:spcBef>
              <a:spcAft>
                <a:spcPct val="0"/>
              </a:spcAft>
              <a:buFont typeface="+mj-lt"/>
              <a:buAutoNum type="arabicPeriod" startAt="7"/>
            </a:pPr>
            <a:endParaRPr lang="en-US" altLang="en-US" sz="2000" dirty="0">
              <a:solidFill>
                <a:schemeClr val="bg1"/>
              </a:solidFill>
              <a:latin typeface="Arial" panose="020B0604020202020204" pitchFamily="34" charset="0"/>
            </a:endParaRPr>
          </a:p>
          <a:p>
            <a:pPr lvl="0" eaLnBrk="0" fontAlgn="base" hangingPunct="0">
              <a:spcBef>
                <a:spcPct val="0"/>
              </a:spcBef>
              <a:spcAft>
                <a:spcPct val="0"/>
              </a:spcAft>
              <a:buFont typeface="+mj-lt"/>
              <a:buAutoNum type="arabicPeriod" startAt="7"/>
            </a:pPr>
            <a:endParaRPr lang="en-US" altLang="en-US" sz="2000" dirty="0">
              <a:solidFill>
                <a:schemeClr val="bg1"/>
              </a:solidFill>
              <a:latin typeface="Arial" panose="020B0604020202020204" pitchFamily="34" charset="0"/>
            </a:endParaRPr>
          </a:p>
        </p:txBody>
      </p:sp>
      <p:sp>
        <p:nvSpPr>
          <p:cNvPr id="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9413"/>
            <a:ext cx="914400" cy="933450"/>
          </a:xfrm>
          <a:prstGeom prst="rect">
            <a:avLst/>
          </a:prstGeom>
        </p:spPr>
      </p:pic>
    </p:spTree>
    <p:extLst>
      <p:ext uri="{BB962C8B-B14F-4D97-AF65-F5344CB8AC3E}">
        <p14:creationId xmlns:p14="http://schemas.microsoft.com/office/powerpoint/2010/main" val="2891274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Equipment for Insect Collecting</a:t>
            </a:r>
          </a:p>
        </p:txBody>
      </p:sp>
      <p:sp>
        <p:nvSpPr>
          <p:cNvPr id="3" name="Содержимое 2"/>
          <p:cNvSpPr>
            <a:spLocks noGrp="1"/>
          </p:cNvSpPr>
          <p:nvPr>
            <p:ph idx="1"/>
          </p:nvPr>
        </p:nvSpPr>
        <p:spPr>
          <a:xfrm>
            <a:off x="2123728" y="1600200"/>
            <a:ext cx="6563072" cy="4997152"/>
          </a:xfrm>
        </p:spPr>
        <p:txBody>
          <a:bodyPr>
            <a:normAutofit fontScale="70000" lnSpcReduction="20000"/>
          </a:bodyPr>
          <a:lstStyle/>
          <a:p>
            <a:r>
              <a:rPr lang="en-US" dirty="0">
                <a:solidFill>
                  <a:schemeClr val="bg1"/>
                </a:solidFill>
              </a:rPr>
              <a:t>To observe insects, you must go where they live. Bring along the right equipment so you can properly study and document the creatures you encounter. The basic equipment described here should easily fit into a day pack.</a:t>
            </a:r>
          </a:p>
          <a:p>
            <a:r>
              <a:rPr lang="en-US" dirty="0">
                <a:solidFill>
                  <a:schemeClr val="bg1"/>
                </a:solidFill>
              </a:rPr>
              <a:t>Some everyday items will be valuable in your search for the most interesting insects:</a:t>
            </a:r>
          </a:p>
          <a:p>
            <a:pPr lvl="1"/>
            <a:r>
              <a:rPr lang="en-US" sz="2600" dirty="0">
                <a:solidFill>
                  <a:schemeClr val="bg1"/>
                </a:solidFill>
              </a:rPr>
              <a:t>Some </a:t>
            </a:r>
            <a:r>
              <a:rPr lang="en-US" sz="2600" b="1" dirty="0">
                <a:solidFill>
                  <a:schemeClr val="bg1"/>
                </a:solidFill>
              </a:rPr>
              <a:t>magnifying lenses </a:t>
            </a:r>
            <a:r>
              <a:rPr lang="en-US" sz="2600" dirty="0">
                <a:solidFill>
                  <a:schemeClr val="bg1"/>
                </a:solidFill>
              </a:rPr>
              <a:t>can be worn around your neck. Others fold up neatly and fit in a pocket.</a:t>
            </a:r>
          </a:p>
          <a:p>
            <a:pPr lvl="1"/>
            <a:r>
              <a:rPr lang="en-US" sz="2600" dirty="0">
                <a:solidFill>
                  <a:schemeClr val="bg1"/>
                </a:solidFill>
              </a:rPr>
              <a:t>A good </a:t>
            </a:r>
            <a:r>
              <a:rPr lang="en-US" sz="2600" b="1" dirty="0">
                <a:solidFill>
                  <a:schemeClr val="bg1"/>
                </a:solidFill>
              </a:rPr>
              <a:t>insect guide </a:t>
            </a:r>
            <a:r>
              <a:rPr lang="en-US" sz="2600" dirty="0">
                <a:solidFill>
                  <a:schemeClr val="bg1"/>
                </a:solidFill>
              </a:rPr>
              <a:t>will help you identify the insects you see.</a:t>
            </a:r>
          </a:p>
          <a:p>
            <a:pPr lvl="1"/>
            <a:r>
              <a:rPr lang="en-US" sz="2600" dirty="0">
                <a:solidFill>
                  <a:schemeClr val="bg1"/>
                </a:solidFill>
              </a:rPr>
              <a:t>Use a </a:t>
            </a:r>
            <a:r>
              <a:rPr lang="en-US" sz="2600" b="1" dirty="0">
                <a:solidFill>
                  <a:schemeClr val="bg1"/>
                </a:solidFill>
              </a:rPr>
              <a:t>notebook and pencil </a:t>
            </a:r>
            <a:r>
              <a:rPr lang="en-US" sz="2600" dirty="0">
                <a:solidFill>
                  <a:schemeClr val="bg1"/>
                </a:solidFill>
              </a:rPr>
              <a:t>for jotting notes and making sketches.</a:t>
            </a:r>
          </a:p>
          <a:p>
            <a:pPr lvl="1"/>
            <a:r>
              <a:rPr lang="en-US" sz="2600" dirty="0">
                <a:solidFill>
                  <a:schemeClr val="bg1"/>
                </a:solidFill>
              </a:rPr>
              <a:t>A </a:t>
            </a:r>
            <a:r>
              <a:rPr lang="en-US" sz="2600" b="1" dirty="0">
                <a:solidFill>
                  <a:schemeClr val="bg1"/>
                </a:solidFill>
              </a:rPr>
              <a:t>flashlight </a:t>
            </a:r>
            <a:r>
              <a:rPr lang="en-US" sz="2600" dirty="0">
                <a:solidFill>
                  <a:schemeClr val="bg1"/>
                </a:solidFill>
              </a:rPr>
              <a:t>will help you investigate bushes and other nooks and crannies where insects are hiding.</a:t>
            </a:r>
          </a:p>
          <a:p>
            <a:pPr lvl="1"/>
            <a:r>
              <a:rPr lang="en-US" sz="2600" dirty="0">
                <a:solidFill>
                  <a:schemeClr val="bg1"/>
                </a:solidFill>
              </a:rPr>
              <a:t>Bring a </a:t>
            </a:r>
            <a:r>
              <a:rPr lang="en-US" sz="2600" b="1" dirty="0">
                <a:solidFill>
                  <a:schemeClr val="bg1"/>
                </a:solidFill>
              </a:rPr>
              <a:t>camera </a:t>
            </a:r>
            <a:r>
              <a:rPr lang="en-US" sz="2600" dirty="0">
                <a:solidFill>
                  <a:schemeClr val="bg1"/>
                </a:solidFill>
              </a:rPr>
              <a:t>that can take close-up photos. Your own photos will make a great addition to your scrapbook.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47" y="3140968"/>
            <a:ext cx="1771673" cy="2852936"/>
          </a:xfrm>
          <a:prstGeom prst="rect">
            <a:avLst/>
          </a:prstGeom>
        </p:spPr>
      </p:pic>
    </p:spTree>
    <p:extLst>
      <p:ext uri="{BB962C8B-B14F-4D97-AF65-F5344CB8AC3E}">
        <p14:creationId xmlns:p14="http://schemas.microsoft.com/office/powerpoint/2010/main" val="1377055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Insect Collecting</a:t>
            </a:r>
          </a:p>
        </p:txBody>
      </p:sp>
      <p:sp>
        <p:nvSpPr>
          <p:cNvPr id="3" name="Содержимое 2"/>
          <p:cNvSpPr>
            <a:spLocks noGrp="1"/>
          </p:cNvSpPr>
          <p:nvPr>
            <p:ph idx="1"/>
          </p:nvPr>
        </p:nvSpPr>
        <p:spPr>
          <a:xfrm>
            <a:off x="2843808" y="1600200"/>
            <a:ext cx="5842992" cy="4925143"/>
          </a:xfrm>
        </p:spPr>
        <p:txBody>
          <a:bodyPr>
            <a:normAutofit fontScale="62500" lnSpcReduction="20000"/>
          </a:bodyPr>
          <a:lstStyle/>
          <a:p>
            <a:pPr marL="0" indent="0">
              <a:buNone/>
            </a:pPr>
            <a:r>
              <a:rPr lang="en-US" sz="3500" b="1" dirty="0">
                <a:solidFill>
                  <a:schemeClr val="bg1"/>
                </a:solidFill>
              </a:rPr>
              <a:t>Collecting Net</a:t>
            </a:r>
          </a:p>
          <a:p>
            <a:r>
              <a:rPr lang="en-US" sz="2900" dirty="0">
                <a:solidFill>
                  <a:schemeClr val="bg1"/>
                </a:solidFill>
              </a:rPr>
              <a:t>A good collecting net is an important piece of equipment.</a:t>
            </a:r>
          </a:p>
          <a:p>
            <a:r>
              <a:rPr lang="en-US" sz="2900" dirty="0">
                <a:solidFill>
                  <a:schemeClr val="bg1"/>
                </a:solidFill>
              </a:rPr>
              <a:t>Collecting nets are lightweight, can be taken apart to be carried, and will last a long time with proper care. College bookstores and biological supply houses are good places to buy a net; some hobby, sport, or department stores stock them.</a:t>
            </a:r>
          </a:p>
          <a:p>
            <a:r>
              <a:rPr lang="en-US" sz="2900" dirty="0">
                <a:solidFill>
                  <a:schemeClr val="bg1"/>
                </a:solidFill>
              </a:rPr>
              <a:t>You can make a net from a wooden dowel or length of bamboo; a piece of wire or a wire clothes hanger bent into a hoop; some fine-mesh fabric or mosquito netting (preferably green) for the bag; monofilament fishing line; and duct tape.</a:t>
            </a:r>
          </a:p>
          <a:p>
            <a:r>
              <a:rPr lang="en-US" sz="2900" dirty="0">
                <a:solidFill>
                  <a:schemeClr val="bg1"/>
                </a:solidFill>
              </a:rPr>
              <a:t>The bag should be rounded or blunt-tipped at the closed end and at least one and a half times as deep as it is wide. </a:t>
            </a:r>
          </a:p>
          <a:p>
            <a:r>
              <a:rPr lang="en-US" sz="2900" dirty="0">
                <a:solidFill>
                  <a:schemeClr val="bg1"/>
                </a:solidFill>
              </a:rPr>
              <a:t>The handle length depends on the material from which the handle is made and the kind of collecting for which the net is intended.</a:t>
            </a:r>
          </a:p>
          <a:p>
            <a:r>
              <a:rPr lang="en-US" sz="2900" dirty="0">
                <a:solidFill>
                  <a:schemeClr val="bg1"/>
                </a:solidFill>
              </a:rPr>
              <a:t>Do not make the handle too long or heavy.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469"/>
          <a:stretch/>
        </p:blipFill>
        <p:spPr>
          <a:xfrm>
            <a:off x="107504" y="2492287"/>
            <a:ext cx="2592288" cy="3140968"/>
          </a:xfrm>
          <a:prstGeom prst="rect">
            <a:avLst/>
          </a:prstGeom>
        </p:spPr>
      </p:pic>
    </p:spTree>
    <p:extLst>
      <p:ext uri="{BB962C8B-B14F-4D97-AF65-F5344CB8AC3E}">
        <p14:creationId xmlns:p14="http://schemas.microsoft.com/office/powerpoint/2010/main" val="2664406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Insect Collecting</a:t>
            </a:r>
          </a:p>
        </p:txBody>
      </p:sp>
      <p:pic>
        <p:nvPicPr>
          <p:cNvPr id="5" name="Content Placeholder 4">
            <a:extLst>
              <a:ext uri="{FF2B5EF4-FFF2-40B4-BE49-F238E27FC236}">
                <a16:creationId xmlns="" xmlns:a16="http://schemas.microsoft.com/office/drawing/2014/main" id="{67D911FF-8DC2-4A7A-A493-DF979BB95CBD}"/>
              </a:ext>
            </a:extLst>
          </p:cNvPr>
          <p:cNvPicPr>
            <a:picLocks noGrp="1" noChangeAspect="1"/>
          </p:cNvPicPr>
          <p:nvPr>
            <p:ph sz="half" idx="1"/>
          </p:nvPr>
        </p:nvPicPr>
        <p:blipFill rotWithShape="1">
          <a:blip r:embed="rId3"/>
          <a:srcRect b="2314"/>
          <a:stretch/>
        </p:blipFill>
        <p:spPr>
          <a:xfrm>
            <a:off x="540286" y="2177346"/>
            <a:ext cx="4038600" cy="2503307"/>
          </a:xfrm>
          <a:prstGeom prst="rect">
            <a:avLst/>
          </a:prstGeom>
        </p:spPr>
      </p:pic>
      <p:sp>
        <p:nvSpPr>
          <p:cNvPr id="4" name="Content Placeholder 3">
            <a:extLst>
              <a:ext uri="{FF2B5EF4-FFF2-40B4-BE49-F238E27FC236}">
                <a16:creationId xmlns="" xmlns:a16="http://schemas.microsoft.com/office/drawing/2014/main" id="{5573AA72-DF61-47AA-B5C6-2AE908478F9E}"/>
              </a:ext>
            </a:extLst>
          </p:cNvPr>
          <p:cNvSpPr>
            <a:spLocks noGrp="1"/>
          </p:cNvSpPr>
          <p:nvPr>
            <p:ph sz="half" idx="2"/>
          </p:nvPr>
        </p:nvSpPr>
        <p:spPr/>
        <p:txBody>
          <a:bodyPr>
            <a:normAutofit lnSpcReduction="10000"/>
          </a:bodyPr>
          <a:lstStyle/>
          <a:p>
            <a:r>
              <a:rPr lang="en-US" sz="2400" dirty="0">
                <a:solidFill>
                  <a:schemeClr val="bg1"/>
                </a:solidFill>
              </a:rPr>
              <a:t>Make a Collecting Net</a:t>
            </a:r>
          </a:p>
          <a:p>
            <a:pPr lvl="1"/>
            <a:r>
              <a:rPr lang="en-US" sz="1900" b="1" dirty="0">
                <a:solidFill>
                  <a:schemeClr val="bg1"/>
                </a:solidFill>
              </a:rPr>
              <a:t>Step 1—</a:t>
            </a:r>
            <a:r>
              <a:rPr lang="en-US" sz="1900" dirty="0">
                <a:solidFill>
                  <a:schemeClr val="bg1"/>
                </a:solidFill>
              </a:rPr>
              <a:t>Bend the wire coat hanger into a squared hoop, as shown.</a:t>
            </a:r>
          </a:p>
          <a:p>
            <a:pPr lvl="1"/>
            <a:r>
              <a:rPr lang="en-US" sz="1900" b="1" dirty="0">
                <a:solidFill>
                  <a:schemeClr val="bg1"/>
                </a:solidFill>
              </a:rPr>
              <a:t>Step 2—</a:t>
            </a:r>
            <a:r>
              <a:rPr lang="en-US" sz="1900" dirty="0">
                <a:solidFill>
                  <a:schemeClr val="bg1"/>
                </a:solidFill>
              </a:rPr>
              <a:t>Make the bag from fine-mesh fabric, or use a five-gallon nylon paint strainer (available at most paint stores for little cost). Use fishing line to sew the bag to the wire hoop.</a:t>
            </a:r>
          </a:p>
          <a:p>
            <a:pPr lvl="1"/>
            <a:r>
              <a:rPr lang="en-US" sz="1900" b="1" dirty="0">
                <a:solidFill>
                  <a:schemeClr val="bg1"/>
                </a:solidFill>
              </a:rPr>
              <a:t>Step 3—</a:t>
            </a:r>
            <a:r>
              <a:rPr lang="en-US" sz="1900" dirty="0">
                <a:solidFill>
                  <a:schemeClr val="bg1"/>
                </a:solidFill>
              </a:rPr>
              <a:t>Fasten the coat hanger to the handle with duct tape. (Wooden dowels are available at most building supply stores.)</a:t>
            </a:r>
          </a:p>
          <a:p>
            <a:endParaRPr lang="en-US" dirty="0"/>
          </a:p>
        </p:txBody>
      </p:sp>
    </p:spTree>
    <p:extLst>
      <p:ext uri="{BB962C8B-B14F-4D97-AF65-F5344CB8AC3E}">
        <p14:creationId xmlns:p14="http://schemas.microsoft.com/office/powerpoint/2010/main" val="93750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E1A9FA-A3C3-4FED-B14E-2F3FBAA5E8A4}"/>
              </a:ext>
            </a:extLst>
          </p:cNvPr>
          <p:cNvSpPr>
            <a:spLocks noGrp="1"/>
          </p:cNvSpPr>
          <p:nvPr>
            <p:ph type="title"/>
          </p:nvPr>
        </p:nvSpPr>
        <p:spPr/>
        <p:txBody>
          <a:bodyPr>
            <a:normAutofit/>
          </a:bodyPr>
          <a:lstStyle/>
          <a:p>
            <a:pPr algn="r"/>
            <a:r>
              <a:rPr lang="en-US" sz="3200" b="1" dirty="0">
                <a:solidFill>
                  <a:schemeClr val="accent3">
                    <a:lumMod val="50000"/>
                  </a:schemeClr>
                </a:solidFill>
              </a:rPr>
              <a:t>Observation Jar</a:t>
            </a:r>
          </a:p>
        </p:txBody>
      </p:sp>
      <p:pic>
        <p:nvPicPr>
          <p:cNvPr id="6" name="Content Placeholder 5">
            <a:extLst>
              <a:ext uri="{FF2B5EF4-FFF2-40B4-BE49-F238E27FC236}">
                <a16:creationId xmlns="" xmlns:a16="http://schemas.microsoft.com/office/drawing/2014/main" id="{20AE18A4-2475-4C22-BD9F-E1635ECA202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843881"/>
            <a:ext cx="3106688" cy="3106688"/>
          </a:xfrm>
        </p:spPr>
      </p:pic>
      <p:sp>
        <p:nvSpPr>
          <p:cNvPr id="4" name="Content Placeholder 3">
            <a:extLst>
              <a:ext uri="{FF2B5EF4-FFF2-40B4-BE49-F238E27FC236}">
                <a16:creationId xmlns="" xmlns:a16="http://schemas.microsoft.com/office/drawing/2014/main" id="{D5F52A5A-9B90-4FE6-9062-155476351B25}"/>
              </a:ext>
            </a:extLst>
          </p:cNvPr>
          <p:cNvSpPr>
            <a:spLocks noGrp="1"/>
          </p:cNvSpPr>
          <p:nvPr>
            <p:ph sz="half" idx="2"/>
          </p:nvPr>
        </p:nvSpPr>
        <p:spPr>
          <a:xfrm>
            <a:off x="3707904" y="1600200"/>
            <a:ext cx="5256584" cy="4925144"/>
          </a:xfrm>
        </p:spPr>
        <p:txBody>
          <a:bodyPr>
            <a:noAutofit/>
          </a:bodyPr>
          <a:lstStyle/>
          <a:p>
            <a:r>
              <a:rPr lang="en-US" sz="2200" dirty="0">
                <a:solidFill>
                  <a:schemeClr val="bg1"/>
                </a:solidFill>
              </a:rPr>
              <a:t>You might like to take along an observation jar so you can momentarily watch the insects you collect with a net.</a:t>
            </a:r>
          </a:p>
          <a:p>
            <a:r>
              <a:rPr lang="en-US" sz="2200" dirty="0">
                <a:solidFill>
                  <a:schemeClr val="bg1"/>
                </a:solidFill>
              </a:rPr>
              <a:t>Remember to keep the insect in the jar for only a few hours, at the very most.</a:t>
            </a:r>
          </a:p>
          <a:p>
            <a:r>
              <a:rPr lang="en-US" sz="2200" dirty="0">
                <a:solidFill>
                  <a:schemeClr val="bg1"/>
                </a:solidFill>
              </a:rPr>
              <a:t>As soon as possible, return the insect to the place where you collected it.</a:t>
            </a:r>
          </a:p>
          <a:p>
            <a:r>
              <a:rPr lang="en-US" sz="2200" dirty="0">
                <a:solidFill>
                  <a:schemeClr val="bg1"/>
                </a:solidFill>
              </a:rPr>
              <a:t>To make an observation jar, simply wash and dry a widemouthed glass jar, such as a pickle jar. </a:t>
            </a:r>
          </a:p>
          <a:p>
            <a:r>
              <a:rPr lang="en-US" sz="2200" dirty="0">
                <a:solidFill>
                  <a:schemeClr val="bg1"/>
                </a:solidFill>
              </a:rPr>
              <a:t>Add a crumpled tissue or blades of grass in the jar to give the insect something to climb on.</a:t>
            </a:r>
          </a:p>
        </p:txBody>
      </p:sp>
    </p:spTree>
    <p:extLst>
      <p:ext uri="{BB962C8B-B14F-4D97-AF65-F5344CB8AC3E}">
        <p14:creationId xmlns:p14="http://schemas.microsoft.com/office/powerpoint/2010/main" val="1962963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Finding Insects</a:t>
            </a:r>
          </a:p>
        </p:txBody>
      </p:sp>
      <p:sp>
        <p:nvSpPr>
          <p:cNvPr id="3" name="Содержимое 2"/>
          <p:cNvSpPr>
            <a:spLocks noGrp="1"/>
          </p:cNvSpPr>
          <p:nvPr>
            <p:ph idx="1"/>
          </p:nvPr>
        </p:nvSpPr>
        <p:spPr>
          <a:xfrm>
            <a:off x="457200" y="3861048"/>
            <a:ext cx="8229600" cy="2625155"/>
          </a:xfrm>
        </p:spPr>
        <p:txBody>
          <a:bodyPr>
            <a:normAutofit/>
          </a:bodyPr>
          <a:lstStyle/>
          <a:p>
            <a:r>
              <a:rPr lang="en-US" sz="2200" dirty="0">
                <a:solidFill>
                  <a:schemeClr val="bg1"/>
                </a:solidFill>
              </a:rPr>
              <a:t>You will find insects almost everywhere: fields, gardens, beaches, swamps, woods, and roadsides. </a:t>
            </a:r>
          </a:p>
          <a:p>
            <a:r>
              <a:rPr lang="en-US" sz="2200" dirty="0">
                <a:solidFill>
                  <a:schemeClr val="bg1"/>
                </a:solidFill>
              </a:rPr>
              <a:t>Look under stones, rotting logs, and leaves, and around flowers and grasses.  </a:t>
            </a:r>
          </a:p>
          <a:p>
            <a:r>
              <a:rPr lang="en-US" sz="2200" dirty="0">
                <a:solidFill>
                  <a:schemeClr val="bg1"/>
                </a:solidFill>
              </a:rPr>
              <a:t>The best times of year are summer and early fall, but insects can be found any time of year. In winter, look in protected spots such as under tree bark or stones, and indoors. </a:t>
            </a:r>
            <a:endParaRPr lang="en-US" altLang="en-US" sz="2200" dirty="0">
              <a:solidFill>
                <a:schemeClr val="bg1"/>
              </a:solidFill>
              <a:latin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340768"/>
            <a:ext cx="4572000" cy="2406316"/>
          </a:xfrm>
          <a:prstGeom prst="rect">
            <a:avLst/>
          </a:prstGeom>
        </p:spPr>
      </p:pic>
    </p:spTree>
    <p:extLst>
      <p:ext uri="{BB962C8B-B14F-4D97-AF65-F5344CB8AC3E}">
        <p14:creationId xmlns:p14="http://schemas.microsoft.com/office/powerpoint/2010/main" val="2309789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Finding Insects</a:t>
            </a:r>
            <a:endParaRPr lang="en-US" sz="3200" dirty="0">
              <a:solidFill>
                <a:schemeClr val="accent3">
                  <a:lumMod val="50000"/>
                </a:schemeClr>
              </a:solidFill>
            </a:endParaRPr>
          </a:p>
        </p:txBody>
      </p:sp>
      <p:sp>
        <p:nvSpPr>
          <p:cNvPr id="3" name="Содержимое 2"/>
          <p:cNvSpPr>
            <a:spLocks noGrp="1"/>
          </p:cNvSpPr>
          <p:nvPr>
            <p:ph idx="1"/>
          </p:nvPr>
        </p:nvSpPr>
        <p:spPr>
          <a:xfrm>
            <a:off x="457200" y="4428740"/>
            <a:ext cx="8229600" cy="1697424"/>
          </a:xfrm>
        </p:spPr>
        <p:txBody>
          <a:bodyPr>
            <a:normAutofit/>
          </a:bodyPr>
          <a:lstStyle/>
          <a:p>
            <a:r>
              <a:rPr lang="en-US" sz="2200" b="1" dirty="0">
                <a:solidFill>
                  <a:schemeClr val="bg1"/>
                </a:solidFill>
              </a:rPr>
              <a:t>Butterflies</a:t>
            </a:r>
          </a:p>
          <a:p>
            <a:pPr lvl="1"/>
            <a:r>
              <a:rPr lang="en-US" sz="1800" dirty="0">
                <a:solidFill>
                  <a:schemeClr val="bg1"/>
                </a:solidFill>
              </a:rPr>
              <a:t>Bright, sunny days with little wind are best for butterfly observation. </a:t>
            </a:r>
          </a:p>
          <a:p>
            <a:pPr lvl="1"/>
            <a:r>
              <a:rPr lang="en-US" sz="1800" dirty="0">
                <a:solidFill>
                  <a:schemeClr val="bg1"/>
                </a:solidFill>
              </a:rPr>
              <a:t>Clover fields and overgrown lots with thistles, asters, milkweed, and similar plants are excellent locations for collecting.</a:t>
            </a:r>
            <a:endParaRPr lang="en-US" altLang="en-US" sz="1800" dirty="0">
              <a:solidFill>
                <a:schemeClr val="bg1"/>
              </a:solidFill>
              <a:latin typeface="Arial" panose="020B0604020202020204" pitchFamily="34" charset="0"/>
            </a:endParaRPr>
          </a:p>
        </p:txBody>
      </p:sp>
      <p:pic>
        <p:nvPicPr>
          <p:cNvPr id="5" name="Picture 4">
            <a:extLst>
              <a:ext uri="{FF2B5EF4-FFF2-40B4-BE49-F238E27FC236}">
                <a16:creationId xmlns="" xmlns:a16="http://schemas.microsoft.com/office/drawing/2014/main" id="{8A1287A3-1FB5-4652-AB09-8D5226AB4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157" y="1268760"/>
            <a:ext cx="4735686" cy="3159979"/>
          </a:xfrm>
          <a:prstGeom prst="rect">
            <a:avLst/>
          </a:prstGeom>
        </p:spPr>
      </p:pic>
    </p:spTree>
    <p:extLst>
      <p:ext uri="{BB962C8B-B14F-4D97-AF65-F5344CB8AC3E}">
        <p14:creationId xmlns:p14="http://schemas.microsoft.com/office/powerpoint/2010/main" val="248876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Finding Insects</a:t>
            </a:r>
            <a:endParaRPr lang="en-US" sz="3200" dirty="0">
              <a:solidFill>
                <a:schemeClr val="accent3">
                  <a:lumMod val="50000"/>
                </a:schemeClr>
              </a:solidFill>
            </a:endParaRPr>
          </a:p>
        </p:txBody>
      </p:sp>
      <p:sp>
        <p:nvSpPr>
          <p:cNvPr id="3" name="Содержимое 2"/>
          <p:cNvSpPr>
            <a:spLocks noGrp="1"/>
          </p:cNvSpPr>
          <p:nvPr>
            <p:ph idx="1"/>
          </p:nvPr>
        </p:nvSpPr>
        <p:spPr>
          <a:xfrm>
            <a:off x="457200" y="4293096"/>
            <a:ext cx="8229600" cy="1833067"/>
          </a:xfrm>
        </p:spPr>
        <p:txBody>
          <a:bodyPr>
            <a:normAutofit/>
          </a:bodyPr>
          <a:lstStyle/>
          <a:p>
            <a:r>
              <a:rPr lang="en-US" sz="2200" b="1" dirty="0">
                <a:solidFill>
                  <a:schemeClr val="bg1"/>
                </a:solidFill>
              </a:rPr>
              <a:t>Moths</a:t>
            </a:r>
          </a:p>
          <a:p>
            <a:pPr lvl="1"/>
            <a:r>
              <a:rPr lang="en-US" sz="1800" dirty="0">
                <a:solidFill>
                  <a:schemeClr val="bg1"/>
                </a:solidFill>
              </a:rPr>
              <a:t>Moths usually fly at night, so different methods are used to capture them than are helpful in catching their butterfly relatives. </a:t>
            </a:r>
          </a:p>
          <a:p>
            <a:pPr lvl="1"/>
            <a:r>
              <a:rPr lang="en-US" sz="1800" dirty="0">
                <a:solidFill>
                  <a:schemeClr val="bg1"/>
                </a:solidFill>
              </a:rPr>
              <a:t>Working the lights, sugaring, and mate attraction are some favorite techniques of moth collectors.</a:t>
            </a:r>
          </a:p>
        </p:txBody>
      </p:sp>
      <p:pic>
        <p:nvPicPr>
          <p:cNvPr id="6" name="Picture 5">
            <a:extLst>
              <a:ext uri="{FF2B5EF4-FFF2-40B4-BE49-F238E27FC236}">
                <a16:creationId xmlns="" xmlns:a16="http://schemas.microsoft.com/office/drawing/2014/main" id="{3EB6F700-C226-4A47-98E1-A9BC7EC066F1}"/>
              </a:ext>
            </a:extLst>
          </p:cNvPr>
          <p:cNvPicPr>
            <a:picLocks noChangeAspect="1"/>
          </p:cNvPicPr>
          <p:nvPr/>
        </p:nvPicPr>
        <p:blipFill>
          <a:blip r:embed="rId3"/>
          <a:stretch>
            <a:fillRect/>
          </a:stretch>
        </p:blipFill>
        <p:spPr>
          <a:xfrm>
            <a:off x="2258870" y="1216453"/>
            <a:ext cx="4626260" cy="3076643"/>
          </a:xfrm>
          <a:prstGeom prst="rect">
            <a:avLst/>
          </a:prstGeom>
        </p:spPr>
      </p:pic>
    </p:spTree>
    <p:extLst>
      <p:ext uri="{BB962C8B-B14F-4D97-AF65-F5344CB8AC3E}">
        <p14:creationId xmlns:p14="http://schemas.microsoft.com/office/powerpoint/2010/main" val="1962757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Finding Insects</a:t>
            </a:r>
            <a:endParaRPr lang="en-US" sz="3200" dirty="0">
              <a:solidFill>
                <a:schemeClr val="accent3">
                  <a:lumMod val="50000"/>
                </a:schemeClr>
              </a:solidFill>
            </a:endParaRPr>
          </a:p>
        </p:txBody>
      </p:sp>
      <p:sp>
        <p:nvSpPr>
          <p:cNvPr id="3" name="Содержимое 2"/>
          <p:cNvSpPr>
            <a:spLocks noGrp="1"/>
          </p:cNvSpPr>
          <p:nvPr>
            <p:ph idx="1"/>
          </p:nvPr>
        </p:nvSpPr>
        <p:spPr>
          <a:xfrm>
            <a:off x="457200" y="3933056"/>
            <a:ext cx="8229600" cy="2409131"/>
          </a:xfrm>
        </p:spPr>
        <p:txBody>
          <a:bodyPr>
            <a:normAutofit fontScale="92500" lnSpcReduction="10000"/>
          </a:bodyPr>
          <a:lstStyle/>
          <a:p>
            <a:r>
              <a:rPr lang="en-US" sz="2400" b="1" dirty="0">
                <a:solidFill>
                  <a:schemeClr val="bg1"/>
                </a:solidFill>
              </a:rPr>
              <a:t>Dragonflies</a:t>
            </a:r>
          </a:p>
          <a:p>
            <a:pPr lvl="1"/>
            <a:r>
              <a:rPr lang="en-US" sz="1900" dirty="0">
                <a:solidFill>
                  <a:schemeClr val="bg1"/>
                </a:solidFill>
              </a:rPr>
              <a:t>The best place to observe dragonflies is near vegetation where they frequent, but you will need to be patient. </a:t>
            </a:r>
          </a:p>
          <a:p>
            <a:pPr lvl="1"/>
            <a:r>
              <a:rPr lang="en-US" sz="1900" dirty="0">
                <a:solidFill>
                  <a:schemeClr val="bg1"/>
                </a:solidFill>
              </a:rPr>
              <a:t>These swift aerial insects are skillful at dodging the sweep of a net. </a:t>
            </a:r>
          </a:p>
          <a:p>
            <a:pPr lvl="1"/>
            <a:r>
              <a:rPr lang="en-US" sz="1900" dirty="0">
                <a:solidFill>
                  <a:schemeClr val="bg1"/>
                </a:solidFill>
              </a:rPr>
              <a:t>During the evening after dragonflies have landed in vegetation, they can sometimes be found clinging quietly to weed stems or leaves. </a:t>
            </a:r>
          </a:p>
          <a:p>
            <a:pPr lvl="1"/>
            <a:r>
              <a:rPr lang="en-US" sz="1900" dirty="0">
                <a:solidFill>
                  <a:schemeClr val="bg1"/>
                </a:solidFill>
              </a:rPr>
              <a:t>In early autumn they remain quiet for some time after sunrise while the morning chill keeps them inactive.</a:t>
            </a:r>
            <a:endParaRPr lang="en-US" altLang="en-US" sz="1900" dirty="0">
              <a:solidFill>
                <a:schemeClr val="bg1"/>
              </a:solidFill>
              <a:latin typeface="Arial" panose="020B0604020202020204" pitchFamily="34" charset="0"/>
            </a:endParaRPr>
          </a:p>
        </p:txBody>
      </p:sp>
      <p:pic>
        <p:nvPicPr>
          <p:cNvPr id="6" name="Picture 5">
            <a:extLst>
              <a:ext uri="{FF2B5EF4-FFF2-40B4-BE49-F238E27FC236}">
                <a16:creationId xmlns="" xmlns:a16="http://schemas.microsoft.com/office/drawing/2014/main" id="{19824877-DA02-48D9-AB07-E583AD13F3C9}"/>
              </a:ext>
            </a:extLst>
          </p:cNvPr>
          <p:cNvPicPr>
            <a:picLocks noChangeAspect="1"/>
          </p:cNvPicPr>
          <p:nvPr/>
        </p:nvPicPr>
        <p:blipFill>
          <a:blip r:embed="rId3"/>
          <a:stretch>
            <a:fillRect/>
          </a:stretch>
        </p:blipFill>
        <p:spPr>
          <a:xfrm>
            <a:off x="2638152" y="1204384"/>
            <a:ext cx="3867695" cy="2900771"/>
          </a:xfrm>
          <a:prstGeom prst="rect">
            <a:avLst/>
          </a:prstGeom>
        </p:spPr>
      </p:pic>
    </p:spTree>
    <p:extLst>
      <p:ext uri="{BB962C8B-B14F-4D97-AF65-F5344CB8AC3E}">
        <p14:creationId xmlns:p14="http://schemas.microsoft.com/office/powerpoint/2010/main" val="466730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35C6DA-94FE-4408-AFD6-DC9E85E245B8}"/>
              </a:ext>
            </a:extLst>
          </p:cNvPr>
          <p:cNvSpPr>
            <a:spLocks noGrp="1"/>
          </p:cNvSpPr>
          <p:nvPr>
            <p:ph type="title"/>
          </p:nvPr>
        </p:nvSpPr>
        <p:spPr/>
        <p:txBody>
          <a:bodyPr>
            <a:normAutofit/>
          </a:bodyPr>
          <a:lstStyle/>
          <a:p>
            <a:pPr algn="r"/>
            <a:r>
              <a:rPr lang="en-US" sz="3200" b="1" dirty="0">
                <a:solidFill>
                  <a:schemeClr val="accent3">
                    <a:lumMod val="50000"/>
                  </a:schemeClr>
                </a:solidFill>
              </a:rPr>
              <a:t>Finding Insects</a:t>
            </a:r>
            <a:endParaRPr lang="en-US" sz="3200" dirty="0"/>
          </a:p>
        </p:txBody>
      </p:sp>
      <p:sp>
        <p:nvSpPr>
          <p:cNvPr id="3" name="Content Placeholder 2">
            <a:extLst>
              <a:ext uri="{FF2B5EF4-FFF2-40B4-BE49-F238E27FC236}">
                <a16:creationId xmlns="" xmlns:a16="http://schemas.microsoft.com/office/drawing/2014/main" id="{9477B8F4-D1EF-42D5-9CCD-C818C9A08AC7}"/>
              </a:ext>
            </a:extLst>
          </p:cNvPr>
          <p:cNvSpPr>
            <a:spLocks noGrp="1"/>
          </p:cNvSpPr>
          <p:nvPr>
            <p:ph idx="1"/>
          </p:nvPr>
        </p:nvSpPr>
        <p:spPr>
          <a:xfrm>
            <a:off x="457200" y="4293096"/>
            <a:ext cx="8229600" cy="2121099"/>
          </a:xfrm>
        </p:spPr>
        <p:txBody>
          <a:bodyPr>
            <a:normAutofit/>
          </a:bodyPr>
          <a:lstStyle/>
          <a:p>
            <a:r>
              <a:rPr lang="en-US" sz="2200" b="1" dirty="0">
                <a:solidFill>
                  <a:schemeClr val="bg1"/>
                </a:solidFill>
              </a:rPr>
              <a:t>Beetles</a:t>
            </a:r>
          </a:p>
          <a:p>
            <a:pPr lvl="1"/>
            <a:r>
              <a:rPr lang="en-US" sz="1800" dirty="0">
                <a:solidFill>
                  <a:schemeClr val="bg1"/>
                </a:solidFill>
              </a:rPr>
              <a:t>Beetles are everywhere, and most of them are easy to catch.</a:t>
            </a:r>
          </a:p>
          <a:p>
            <a:pPr lvl="1"/>
            <a:r>
              <a:rPr lang="en-US" sz="1800" dirty="0">
                <a:solidFill>
                  <a:schemeClr val="bg1"/>
                </a:solidFill>
              </a:rPr>
              <a:t>Look around dead trees, logs that are rotting in shade, clumps of goldenrod, late-summer mushrooms, trees in bloom, and piles of trash left by receding streams or spring runoff. </a:t>
            </a:r>
          </a:p>
          <a:p>
            <a:pPr lvl="1"/>
            <a:r>
              <a:rPr lang="en-US" sz="1800" dirty="0">
                <a:solidFill>
                  <a:schemeClr val="bg1"/>
                </a:solidFill>
              </a:rPr>
              <a:t>Search along woodland paths and moss banks or under old stones.</a:t>
            </a:r>
          </a:p>
        </p:txBody>
      </p:sp>
      <p:pic>
        <p:nvPicPr>
          <p:cNvPr id="5" name="Picture 4">
            <a:extLst>
              <a:ext uri="{FF2B5EF4-FFF2-40B4-BE49-F238E27FC236}">
                <a16:creationId xmlns="" xmlns:a16="http://schemas.microsoft.com/office/drawing/2014/main" id="{A799D781-0D08-41F7-A512-EA66AE7E4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020" y="1275882"/>
            <a:ext cx="4211960" cy="3158970"/>
          </a:xfrm>
          <a:prstGeom prst="rect">
            <a:avLst/>
          </a:prstGeom>
        </p:spPr>
      </p:pic>
    </p:spTree>
    <p:extLst>
      <p:ext uri="{BB962C8B-B14F-4D97-AF65-F5344CB8AC3E}">
        <p14:creationId xmlns:p14="http://schemas.microsoft.com/office/powerpoint/2010/main" val="402476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6</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From your scrapbook collection, identify three species of insects helpful to humans and five species of insects harmful to humans.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Discuss the use of integrated pest management vs. chemical methods of insect control. What are the advantages and disadvantages of each?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spTree>
    <p:extLst>
      <p:ext uri="{BB962C8B-B14F-4D97-AF65-F5344CB8AC3E}">
        <p14:creationId xmlns:p14="http://schemas.microsoft.com/office/powerpoint/2010/main" val="7997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491064" cy="1143000"/>
          </a:xfrm>
        </p:spPr>
        <p:txBody>
          <a:bodyPr>
            <a:normAutofit/>
          </a:bodyPr>
          <a:lstStyle/>
          <a:p>
            <a:pPr algn="l"/>
            <a:r>
              <a:rPr lang="en-US" sz="3200" b="1" dirty="0">
                <a:solidFill>
                  <a:schemeClr val="accent3">
                    <a:lumMod val="50000"/>
                  </a:schemeClr>
                </a:solidFill>
                <a:latin typeface="Futura Md BT" pitchFamily="34" charset="0"/>
              </a:rPr>
              <a:t>Requirements</a:t>
            </a:r>
          </a:p>
        </p:txBody>
      </p:sp>
      <p:sp>
        <p:nvSpPr>
          <p:cNvPr id="3" name="Содержимое 2"/>
          <p:cNvSpPr>
            <a:spLocks noGrp="1"/>
          </p:cNvSpPr>
          <p:nvPr>
            <p:ph idx="1"/>
          </p:nvPr>
        </p:nvSpPr>
        <p:spPr>
          <a:xfrm>
            <a:off x="1979712" y="1556792"/>
            <a:ext cx="6768752" cy="4525963"/>
          </a:xfrm>
        </p:spPr>
        <p:txBody>
          <a:bodyPr>
            <a:normAutofit/>
          </a:bodyPr>
          <a:lstStyle/>
          <a:p>
            <a:pPr lvl="0" eaLnBrk="0" fontAlgn="base" hangingPunct="0">
              <a:spcBef>
                <a:spcPct val="0"/>
              </a:spcBef>
              <a:spcAft>
                <a:spcPct val="0"/>
              </a:spcAft>
              <a:buFont typeface="+mj-lt"/>
              <a:buAutoNum type="arabicPeriod" startAt="10"/>
            </a:pPr>
            <a:r>
              <a:rPr lang="en-US" altLang="en-US" sz="2200" dirty="0">
                <a:solidFill>
                  <a:schemeClr val="bg1"/>
                </a:solidFill>
                <a:latin typeface="Arial" panose="020B0604020202020204" pitchFamily="34" charset="0"/>
              </a:rPr>
              <a:t>Do ONE of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Observe an ant colony in a formicarium (ant farm). Find the queen and worker ants. Explain to your counselor the different chambers found within an ant colony.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Study a hive of bees. Remove the combs and find the queen. Estimate the amount of brood and count the number of queen cells. Explain how to determine the amount of honey in the hive. </a:t>
            </a:r>
          </a:p>
          <a:p>
            <a:pPr lvl="0" eaLnBrk="0" fontAlgn="base" hangingPunct="0">
              <a:spcBef>
                <a:spcPct val="0"/>
              </a:spcBef>
              <a:spcAft>
                <a:spcPct val="0"/>
              </a:spcAft>
              <a:buFont typeface="+mj-lt"/>
              <a:buAutoNum type="arabicPeriod" startAt="10"/>
            </a:pPr>
            <a:r>
              <a:rPr lang="en-US" altLang="en-US" sz="2200" dirty="0">
                <a:solidFill>
                  <a:schemeClr val="bg1"/>
                </a:solidFill>
                <a:latin typeface="Arial" panose="020B0604020202020204" pitchFamily="34" charset="0"/>
              </a:rPr>
              <a:t>Tell the things that make social insects different from solitary insects. </a:t>
            </a:r>
          </a:p>
        </p:txBody>
      </p:sp>
      <p:sp>
        <p:nvSpPr>
          <p:cNvPr id="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9413"/>
            <a:ext cx="914400" cy="933450"/>
          </a:xfrm>
          <a:prstGeom prst="rect">
            <a:avLst/>
          </a:prstGeom>
        </p:spPr>
      </p:pic>
    </p:spTree>
    <p:extLst>
      <p:ext uri="{BB962C8B-B14F-4D97-AF65-F5344CB8AC3E}">
        <p14:creationId xmlns:p14="http://schemas.microsoft.com/office/powerpoint/2010/main" val="440342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Helpful Insects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15616" y="1556792"/>
            <a:ext cx="3022476" cy="4869813"/>
          </a:xfrm>
        </p:spPr>
      </p:pic>
      <p:sp>
        <p:nvSpPr>
          <p:cNvPr id="4" name="Content Placeholder 3">
            <a:extLst>
              <a:ext uri="{FF2B5EF4-FFF2-40B4-BE49-F238E27FC236}">
                <a16:creationId xmlns="" xmlns:a16="http://schemas.microsoft.com/office/drawing/2014/main" id="{120322D6-F222-4CE8-9845-719F95452B39}"/>
              </a:ext>
            </a:extLst>
          </p:cNvPr>
          <p:cNvSpPr>
            <a:spLocks noGrp="1"/>
          </p:cNvSpPr>
          <p:nvPr>
            <p:ph sz="half" idx="2"/>
          </p:nvPr>
        </p:nvSpPr>
        <p:spPr/>
        <p:txBody>
          <a:bodyPr/>
          <a:lstStyle/>
          <a:p>
            <a:r>
              <a:rPr lang="en-US" sz="2400" dirty="0">
                <a:solidFill>
                  <a:schemeClr val="bg1"/>
                </a:solidFill>
              </a:rPr>
              <a:t>Insects are valuable to us in several ways. They help by:</a:t>
            </a:r>
          </a:p>
          <a:p>
            <a:pPr lvl="1"/>
            <a:r>
              <a:rPr lang="en-US" sz="1800" dirty="0">
                <a:solidFill>
                  <a:schemeClr val="bg1"/>
                </a:solidFill>
              </a:rPr>
              <a:t>Pollinating plants</a:t>
            </a:r>
          </a:p>
          <a:p>
            <a:pPr lvl="1"/>
            <a:r>
              <a:rPr lang="en-US" sz="1800" dirty="0">
                <a:solidFill>
                  <a:schemeClr val="bg1"/>
                </a:solidFill>
              </a:rPr>
              <a:t>Producing useful materials such as honey, silk, dyes, and beeswax</a:t>
            </a:r>
          </a:p>
          <a:p>
            <a:pPr lvl="1"/>
            <a:r>
              <a:rPr lang="en-US" sz="1800" dirty="0">
                <a:solidFill>
                  <a:schemeClr val="bg1"/>
                </a:solidFill>
              </a:rPr>
              <a:t>Conserving soil and water</a:t>
            </a:r>
          </a:p>
          <a:p>
            <a:pPr lvl="1"/>
            <a:r>
              <a:rPr lang="en-US" sz="1800" dirty="0">
                <a:solidFill>
                  <a:schemeClr val="bg1"/>
                </a:solidFill>
              </a:rPr>
              <a:t>Controlling harmful insects and weeds</a:t>
            </a:r>
          </a:p>
          <a:p>
            <a:pPr lvl="1"/>
            <a:r>
              <a:rPr lang="en-US" sz="1800" dirty="0">
                <a:solidFill>
                  <a:schemeClr val="bg1"/>
                </a:solidFill>
              </a:rPr>
              <a:t>Getting rid of wastes</a:t>
            </a:r>
          </a:p>
          <a:p>
            <a:pPr lvl="1"/>
            <a:r>
              <a:rPr lang="en-US" sz="1800" dirty="0">
                <a:solidFill>
                  <a:schemeClr val="bg1"/>
                </a:solidFill>
              </a:rPr>
              <a:t>Being subjects of scientific studies</a:t>
            </a:r>
          </a:p>
          <a:p>
            <a:pPr lvl="1"/>
            <a:r>
              <a:rPr lang="en-US" sz="1800" dirty="0">
                <a:solidFill>
                  <a:schemeClr val="bg1"/>
                </a:solidFill>
              </a:rPr>
              <a:t>Being food for animals and some plants</a:t>
            </a:r>
          </a:p>
          <a:p>
            <a:endParaRPr lang="en-US" dirty="0"/>
          </a:p>
        </p:txBody>
      </p:sp>
    </p:spTree>
    <p:extLst>
      <p:ext uri="{BB962C8B-B14F-4D97-AF65-F5344CB8AC3E}">
        <p14:creationId xmlns:p14="http://schemas.microsoft.com/office/powerpoint/2010/main" val="1161063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81340-B88E-49FB-911A-1B5BEBBD1ABA}"/>
              </a:ext>
            </a:extLst>
          </p:cNvPr>
          <p:cNvSpPr>
            <a:spLocks noGrp="1"/>
          </p:cNvSpPr>
          <p:nvPr>
            <p:ph type="title"/>
          </p:nvPr>
        </p:nvSpPr>
        <p:spPr/>
        <p:txBody>
          <a:bodyPr>
            <a:normAutofit/>
          </a:bodyPr>
          <a:lstStyle/>
          <a:p>
            <a:pPr algn="r"/>
            <a:r>
              <a:rPr lang="en-US" sz="3200" b="1" dirty="0">
                <a:solidFill>
                  <a:schemeClr val="accent3">
                    <a:lumMod val="50000"/>
                  </a:schemeClr>
                </a:solidFill>
              </a:rPr>
              <a:t>Helpful Insects</a:t>
            </a:r>
            <a:endParaRPr lang="en-US" sz="3200" dirty="0"/>
          </a:p>
        </p:txBody>
      </p:sp>
      <p:sp>
        <p:nvSpPr>
          <p:cNvPr id="3" name="Content Placeholder 2">
            <a:extLst>
              <a:ext uri="{FF2B5EF4-FFF2-40B4-BE49-F238E27FC236}">
                <a16:creationId xmlns="" xmlns:a16="http://schemas.microsoft.com/office/drawing/2014/main" id="{0582653D-692D-4D13-BD64-45970F9A375E}"/>
              </a:ext>
            </a:extLst>
          </p:cNvPr>
          <p:cNvSpPr>
            <a:spLocks noGrp="1"/>
          </p:cNvSpPr>
          <p:nvPr>
            <p:ph sz="half" idx="1"/>
          </p:nvPr>
        </p:nvSpPr>
        <p:spPr>
          <a:xfrm>
            <a:off x="251520" y="3717032"/>
            <a:ext cx="4320480" cy="2985194"/>
          </a:xfrm>
        </p:spPr>
        <p:txBody>
          <a:bodyPr>
            <a:normAutofit lnSpcReduction="10000"/>
          </a:bodyPr>
          <a:lstStyle/>
          <a:p>
            <a:r>
              <a:rPr lang="en-US" sz="1800" dirty="0">
                <a:solidFill>
                  <a:schemeClr val="bg1"/>
                </a:solidFill>
              </a:rPr>
              <a:t>Honeybees are important because they are responsible for a great deal of pollination. That pollination is what allows our food crops to propagate. This not only allows us to continue to eat fruit and vegetables, but it also provides the feed necessary for the animals that we consume as well. Not to mention they make honey, which is used as food, medicine, and even in beauty products around the world.</a:t>
            </a:r>
          </a:p>
        </p:txBody>
      </p:sp>
      <p:sp>
        <p:nvSpPr>
          <p:cNvPr id="4" name="Content Placeholder 3">
            <a:extLst>
              <a:ext uri="{FF2B5EF4-FFF2-40B4-BE49-F238E27FC236}">
                <a16:creationId xmlns="" xmlns:a16="http://schemas.microsoft.com/office/drawing/2014/main" id="{B8482838-762A-49F3-892B-626B95286580}"/>
              </a:ext>
            </a:extLst>
          </p:cNvPr>
          <p:cNvSpPr>
            <a:spLocks noGrp="1"/>
          </p:cNvSpPr>
          <p:nvPr>
            <p:ph sz="half" idx="2"/>
          </p:nvPr>
        </p:nvSpPr>
        <p:spPr>
          <a:xfrm>
            <a:off x="4716016" y="3717032"/>
            <a:ext cx="4176464" cy="2121099"/>
          </a:xfrm>
        </p:spPr>
        <p:txBody>
          <a:bodyPr>
            <a:normAutofit lnSpcReduction="10000"/>
          </a:bodyPr>
          <a:lstStyle/>
          <a:p>
            <a:r>
              <a:rPr lang="en-US" sz="1800" dirty="0">
                <a:solidFill>
                  <a:schemeClr val="bg1"/>
                </a:solidFill>
              </a:rPr>
              <a:t>Ladybugs, or lady beetles in some parts of the country, are extremely efficient at controlling the populations of aphids, mites, lice, mealybugs, and many other small nuisance insects.</a:t>
            </a:r>
          </a:p>
        </p:txBody>
      </p:sp>
      <p:pic>
        <p:nvPicPr>
          <p:cNvPr id="6" name="Picture 5">
            <a:extLst>
              <a:ext uri="{FF2B5EF4-FFF2-40B4-BE49-F238E27FC236}">
                <a16:creationId xmlns="" xmlns:a16="http://schemas.microsoft.com/office/drawing/2014/main" id="{C8621FCC-C6E4-4847-9268-75647D57E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365362"/>
            <a:ext cx="2958075" cy="2218556"/>
          </a:xfrm>
          <a:prstGeom prst="rect">
            <a:avLst/>
          </a:prstGeom>
        </p:spPr>
      </p:pic>
      <p:pic>
        <p:nvPicPr>
          <p:cNvPr id="8" name="Picture 7">
            <a:extLst>
              <a:ext uri="{FF2B5EF4-FFF2-40B4-BE49-F238E27FC236}">
                <a16:creationId xmlns="" xmlns:a16="http://schemas.microsoft.com/office/drawing/2014/main" id="{922E78C1-825A-407F-AA11-10AF5F3D05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365362"/>
            <a:ext cx="2667603" cy="2218556"/>
          </a:xfrm>
          <a:prstGeom prst="rect">
            <a:avLst/>
          </a:prstGeom>
        </p:spPr>
      </p:pic>
    </p:spTree>
    <p:extLst>
      <p:ext uri="{BB962C8B-B14F-4D97-AF65-F5344CB8AC3E}">
        <p14:creationId xmlns:p14="http://schemas.microsoft.com/office/powerpoint/2010/main" val="752474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Helpful Insects</a:t>
            </a:r>
          </a:p>
        </p:txBody>
      </p:sp>
      <p:sp>
        <p:nvSpPr>
          <p:cNvPr id="3" name="Содержимое 2"/>
          <p:cNvSpPr>
            <a:spLocks noGrp="1"/>
          </p:cNvSpPr>
          <p:nvPr>
            <p:ph sz="half" idx="1"/>
          </p:nvPr>
        </p:nvSpPr>
        <p:spPr>
          <a:xfrm>
            <a:off x="457200" y="4534271"/>
            <a:ext cx="4038600" cy="2049091"/>
          </a:xfrm>
        </p:spPr>
        <p:txBody>
          <a:bodyPr>
            <a:normAutofit/>
          </a:bodyPr>
          <a:lstStyle/>
          <a:p>
            <a:r>
              <a:rPr lang="en-US" sz="1800" dirty="0">
                <a:solidFill>
                  <a:schemeClr val="bg1"/>
                </a:solidFill>
              </a:rPr>
              <a:t>The praying mantis is a renowned predator that is useful for keeping other bugs out of your garden. Having a praying mantis around will help to control the population of grubs, aphids, grasshoppers, flies, crickets, and more.</a:t>
            </a:r>
          </a:p>
        </p:txBody>
      </p:sp>
      <p:sp>
        <p:nvSpPr>
          <p:cNvPr id="4" name="Content Placeholder 3">
            <a:extLst>
              <a:ext uri="{FF2B5EF4-FFF2-40B4-BE49-F238E27FC236}">
                <a16:creationId xmlns="" xmlns:a16="http://schemas.microsoft.com/office/drawing/2014/main" id="{4B2ABABF-0262-4D5E-B21C-AB6D81E0C03F}"/>
              </a:ext>
            </a:extLst>
          </p:cNvPr>
          <p:cNvSpPr>
            <a:spLocks noGrp="1"/>
          </p:cNvSpPr>
          <p:nvPr>
            <p:ph sz="half" idx="2"/>
          </p:nvPr>
        </p:nvSpPr>
        <p:spPr>
          <a:xfrm>
            <a:off x="4648200" y="4534271"/>
            <a:ext cx="4038600" cy="1591892"/>
          </a:xfrm>
        </p:spPr>
        <p:txBody>
          <a:bodyPr>
            <a:normAutofit/>
          </a:bodyPr>
          <a:lstStyle/>
          <a:p>
            <a:r>
              <a:rPr lang="en-US" sz="1800" dirty="0">
                <a:solidFill>
                  <a:schemeClr val="bg1"/>
                </a:solidFill>
              </a:rPr>
              <a:t>Dragonflies eat other insects. A single dragonfly can eat 30 mosquitoes in a single day. They also eat moths, fruit flies, houseflies, whiteflies, and a variety of other insects.</a:t>
            </a:r>
          </a:p>
        </p:txBody>
      </p:sp>
      <p:pic>
        <p:nvPicPr>
          <p:cNvPr id="9" name="Picture 8">
            <a:extLst>
              <a:ext uri="{FF2B5EF4-FFF2-40B4-BE49-F238E27FC236}">
                <a16:creationId xmlns="" xmlns:a16="http://schemas.microsoft.com/office/drawing/2014/main" id="{409F56CE-1303-46DF-B1FB-9D56AB969B7E}"/>
              </a:ext>
            </a:extLst>
          </p:cNvPr>
          <p:cNvPicPr>
            <a:picLocks noChangeAspect="1"/>
          </p:cNvPicPr>
          <p:nvPr/>
        </p:nvPicPr>
        <p:blipFill>
          <a:blip r:embed="rId3"/>
          <a:stretch>
            <a:fillRect/>
          </a:stretch>
        </p:blipFill>
        <p:spPr>
          <a:xfrm>
            <a:off x="742860" y="1532495"/>
            <a:ext cx="3467279" cy="2886919"/>
          </a:xfrm>
          <a:prstGeom prst="rect">
            <a:avLst/>
          </a:prstGeom>
        </p:spPr>
      </p:pic>
      <p:pic>
        <p:nvPicPr>
          <p:cNvPr id="11" name="Picture 10">
            <a:extLst>
              <a:ext uri="{FF2B5EF4-FFF2-40B4-BE49-F238E27FC236}">
                <a16:creationId xmlns="" xmlns:a16="http://schemas.microsoft.com/office/drawing/2014/main" id="{650B70F2-7EFC-4288-B52C-08914005218A}"/>
              </a:ext>
            </a:extLst>
          </p:cNvPr>
          <p:cNvPicPr>
            <a:picLocks noChangeAspect="1"/>
          </p:cNvPicPr>
          <p:nvPr/>
        </p:nvPicPr>
        <p:blipFill rotWithShape="1">
          <a:blip r:embed="rId4"/>
          <a:srcRect b="9519"/>
          <a:stretch/>
        </p:blipFill>
        <p:spPr>
          <a:xfrm>
            <a:off x="4444488" y="1532495"/>
            <a:ext cx="4444084" cy="2886919"/>
          </a:xfrm>
          <a:prstGeom prst="rect">
            <a:avLst/>
          </a:prstGeom>
        </p:spPr>
      </p:pic>
    </p:spTree>
    <p:extLst>
      <p:ext uri="{BB962C8B-B14F-4D97-AF65-F5344CB8AC3E}">
        <p14:creationId xmlns:p14="http://schemas.microsoft.com/office/powerpoint/2010/main" val="1978383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Harmful Insects</a:t>
            </a:r>
          </a:p>
        </p:txBody>
      </p:sp>
      <p:sp>
        <p:nvSpPr>
          <p:cNvPr id="3" name="Содержимое 2"/>
          <p:cNvSpPr>
            <a:spLocks noGrp="1"/>
          </p:cNvSpPr>
          <p:nvPr>
            <p:ph sz="half" idx="1"/>
          </p:nvPr>
        </p:nvSpPr>
        <p:spPr>
          <a:xfrm>
            <a:off x="489158" y="4581128"/>
            <a:ext cx="4038600" cy="2049091"/>
          </a:xfrm>
        </p:spPr>
        <p:txBody>
          <a:bodyPr>
            <a:normAutofit lnSpcReduction="10000"/>
          </a:bodyPr>
          <a:lstStyle/>
          <a:p>
            <a:r>
              <a:rPr lang="en-US" sz="1800" dirty="0">
                <a:solidFill>
                  <a:schemeClr val="bg1"/>
                </a:solidFill>
              </a:rPr>
              <a:t>A bite from a </a:t>
            </a:r>
            <a:r>
              <a:rPr lang="en-US" sz="1800" b="1" dirty="0">
                <a:solidFill>
                  <a:schemeClr val="bg1"/>
                </a:solidFill>
              </a:rPr>
              <a:t>fire ant </a:t>
            </a:r>
            <a:r>
              <a:rPr lang="en-US" sz="1800" dirty="0">
                <a:solidFill>
                  <a:schemeClr val="bg1"/>
                </a:solidFill>
              </a:rPr>
              <a:t>can be incredibly painful and cause a burning sensation (hence, “fire” ant) before it forms a pustule. For people who are allergic to the venom in fire ants, a bite could be deadly.</a:t>
            </a:r>
          </a:p>
        </p:txBody>
      </p:sp>
      <p:sp>
        <p:nvSpPr>
          <p:cNvPr id="4" name="Content Placeholder 3">
            <a:extLst>
              <a:ext uri="{FF2B5EF4-FFF2-40B4-BE49-F238E27FC236}">
                <a16:creationId xmlns="" xmlns:a16="http://schemas.microsoft.com/office/drawing/2014/main" id="{4B2ABABF-0262-4D5E-B21C-AB6D81E0C03F}"/>
              </a:ext>
            </a:extLst>
          </p:cNvPr>
          <p:cNvSpPr>
            <a:spLocks noGrp="1"/>
          </p:cNvSpPr>
          <p:nvPr>
            <p:ph sz="half" idx="2"/>
          </p:nvPr>
        </p:nvSpPr>
        <p:spPr>
          <a:xfrm>
            <a:off x="4682555" y="4580708"/>
            <a:ext cx="4038600" cy="1919065"/>
          </a:xfrm>
        </p:spPr>
        <p:txBody>
          <a:bodyPr>
            <a:normAutofit lnSpcReduction="10000"/>
          </a:bodyPr>
          <a:lstStyle/>
          <a:p>
            <a:r>
              <a:rPr lang="en-US" sz="1800" dirty="0">
                <a:solidFill>
                  <a:schemeClr val="bg1"/>
                </a:solidFill>
              </a:rPr>
              <a:t>The common </a:t>
            </a:r>
            <a:r>
              <a:rPr lang="en-US" sz="1800" b="1" dirty="0">
                <a:solidFill>
                  <a:schemeClr val="bg1"/>
                </a:solidFill>
              </a:rPr>
              <a:t>mosquito</a:t>
            </a:r>
            <a:r>
              <a:rPr lang="en-US" sz="1800" dirty="0">
                <a:solidFill>
                  <a:schemeClr val="bg1"/>
                </a:solidFill>
              </a:rPr>
              <a:t> is often considered the most dangerous insect because it can transmit diseases like West Nile and (more commonly) malaria to its victims. Each year, this pest kills one million people around the world.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174" y="1536092"/>
            <a:ext cx="3548567" cy="266429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1004"/>
          <a:stretch/>
        </p:blipFill>
        <p:spPr>
          <a:xfrm>
            <a:off x="4937659" y="1536092"/>
            <a:ext cx="3556704" cy="2664296"/>
          </a:xfrm>
          <a:prstGeom prst="rect">
            <a:avLst/>
          </a:prstGeom>
        </p:spPr>
      </p:pic>
    </p:spTree>
    <p:extLst>
      <p:ext uri="{BB962C8B-B14F-4D97-AF65-F5344CB8AC3E}">
        <p14:creationId xmlns:p14="http://schemas.microsoft.com/office/powerpoint/2010/main" val="3478673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Harmful Insects</a:t>
            </a:r>
          </a:p>
        </p:txBody>
      </p:sp>
      <p:sp>
        <p:nvSpPr>
          <p:cNvPr id="3" name="Содержимое 2"/>
          <p:cNvSpPr>
            <a:spLocks noGrp="1"/>
          </p:cNvSpPr>
          <p:nvPr>
            <p:ph sz="half" idx="1"/>
          </p:nvPr>
        </p:nvSpPr>
        <p:spPr>
          <a:xfrm>
            <a:off x="457200" y="4288234"/>
            <a:ext cx="4038600" cy="2453133"/>
          </a:xfrm>
        </p:spPr>
        <p:txBody>
          <a:bodyPr>
            <a:normAutofit fontScale="92500" lnSpcReduction="10000"/>
          </a:bodyPr>
          <a:lstStyle/>
          <a:p>
            <a:r>
              <a:rPr lang="en-US" sz="1800" b="1" dirty="0">
                <a:solidFill>
                  <a:schemeClr val="bg1"/>
                </a:solidFill>
              </a:rPr>
              <a:t>Cucumber beetle:</a:t>
            </a:r>
            <a:r>
              <a:rPr lang="en-US" sz="1800" dirty="0">
                <a:solidFill>
                  <a:schemeClr val="bg1"/>
                </a:solidFill>
              </a:rPr>
              <a:t> These small beetles with yellow strips or spots feed primarily on cucumbers but can also attack squashes and sometimes melons. The insect spreads a bacterial wilt and a mosaic virus that quickly kill entire plants.</a:t>
            </a:r>
          </a:p>
        </p:txBody>
      </p:sp>
      <p:sp>
        <p:nvSpPr>
          <p:cNvPr id="4" name="Content Placeholder 3">
            <a:extLst>
              <a:ext uri="{FF2B5EF4-FFF2-40B4-BE49-F238E27FC236}">
                <a16:creationId xmlns="" xmlns:a16="http://schemas.microsoft.com/office/drawing/2014/main" id="{4B2ABABF-0262-4D5E-B21C-AB6D81E0C03F}"/>
              </a:ext>
            </a:extLst>
          </p:cNvPr>
          <p:cNvSpPr>
            <a:spLocks noGrp="1"/>
          </p:cNvSpPr>
          <p:nvPr>
            <p:ph sz="half" idx="2"/>
          </p:nvPr>
        </p:nvSpPr>
        <p:spPr>
          <a:xfrm>
            <a:off x="4648200" y="4288234"/>
            <a:ext cx="4172272" cy="2453134"/>
          </a:xfrm>
        </p:spPr>
        <p:txBody>
          <a:bodyPr>
            <a:normAutofit fontScale="92500" lnSpcReduction="10000"/>
          </a:bodyPr>
          <a:lstStyle/>
          <a:p>
            <a:r>
              <a:rPr lang="en-US" sz="1900" dirty="0">
                <a:solidFill>
                  <a:schemeClr val="bg1"/>
                </a:solidFill>
              </a:rPr>
              <a:t>Tomato Hornworms prey on tomato plants, but are also known to destroy potato, pepper, eggplant and tobacco plants. Adults are large moths that are gray or brown with white v-shaped lines on the rear wings and orange or brown spots along the body. They lay eggs on your plants that become the Hornworm caterpillars.</a:t>
            </a:r>
          </a:p>
          <a:p>
            <a:endParaRPr lang="en-US" sz="1800" dirty="0">
              <a:solidFill>
                <a:schemeClr val="bg1"/>
              </a:solidFill>
            </a:endParaRPr>
          </a:p>
        </p:txBody>
      </p:sp>
      <p:pic>
        <p:nvPicPr>
          <p:cNvPr id="7" name="Picture 6"/>
          <p:cNvPicPr>
            <a:picLocks noChangeAspect="1"/>
          </p:cNvPicPr>
          <p:nvPr/>
        </p:nvPicPr>
        <p:blipFill>
          <a:blip r:embed="rId3"/>
          <a:stretch>
            <a:fillRect/>
          </a:stretch>
        </p:blipFill>
        <p:spPr>
          <a:xfrm>
            <a:off x="5002880" y="1641285"/>
            <a:ext cx="3683920" cy="244827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225" r="31887"/>
          <a:stretch/>
        </p:blipFill>
        <p:spPr>
          <a:xfrm>
            <a:off x="728000" y="1638512"/>
            <a:ext cx="3767800" cy="2451045"/>
          </a:xfrm>
          <a:prstGeom prst="rect">
            <a:avLst/>
          </a:prstGeom>
        </p:spPr>
      </p:pic>
    </p:spTree>
    <p:extLst>
      <p:ext uri="{BB962C8B-B14F-4D97-AF65-F5344CB8AC3E}">
        <p14:creationId xmlns:p14="http://schemas.microsoft.com/office/powerpoint/2010/main" val="1586239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Harmful Insects</a:t>
            </a:r>
          </a:p>
        </p:txBody>
      </p:sp>
      <p:sp>
        <p:nvSpPr>
          <p:cNvPr id="3" name="Содержимое 2"/>
          <p:cNvSpPr>
            <a:spLocks noGrp="1"/>
          </p:cNvSpPr>
          <p:nvPr>
            <p:ph sz="half" idx="1"/>
          </p:nvPr>
        </p:nvSpPr>
        <p:spPr>
          <a:xfrm>
            <a:off x="457200" y="3861048"/>
            <a:ext cx="4191000" cy="2736303"/>
          </a:xfrm>
        </p:spPr>
        <p:txBody>
          <a:bodyPr>
            <a:noAutofit/>
          </a:bodyPr>
          <a:lstStyle/>
          <a:p>
            <a:r>
              <a:rPr lang="en-US" sz="1800" b="1" dirty="0">
                <a:solidFill>
                  <a:schemeClr val="bg1"/>
                </a:solidFill>
              </a:rPr>
              <a:t>Fleas</a:t>
            </a:r>
            <a:r>
              <a:rPr lang="en-US" sz="1800" dirty="0">
                <a:solidFill>
                  <a:schemeClr val="bg1"/>
                </a:solidFill>
              </a:rPr>
              <a:t> are external parasites that suck blood from humans, birds, reptiles and wild and domestic animals. Young fleas can consume the volume of blood that is over 15 times their body weight. The flea bites on the human body result in red bumps. They are commonly found around the waist, knees, and elbows. The bite of fleas is very itchy, and it may also lead to infection.</a:t>
            </a:r>
          </a:p>
        </p:txBody>
      </p:sp>
      <p:sp>
        <p:nvSpPr>
          <p:cNvPr id="4" name="Content Placeholder 3">
            <a:extLst>
              <a:ext uri="{FF2B5EF4-FFF2-40B4-BE49-F238E27FC236}">
                <a16:creationId xmlns="" xmlns:a16="http://schemas.microsoft.com/office/drawing/2014/main" id="{4B2ABABF-0262-4D5E-B21C-AB6D81E0C03F}"/>
              </a:ext>
            </a:extLst>
          </p:cNvPr>
          <p:cNvSpPr>
            <a:spLocks noGrp="1"/>
          </p:cNvSpPr>
          <p:nvPr>
            <p:ph sz="half" idx="2"/>
          </p:nvPr>
        </p:nvSpPr>
        <p:spPr>
          <a:xfrm>
            <a:off x="4648200" y="3861047"/>
            <a:ext cx="4038600" cy="2736303"/>
          </a:xfrm>
        </p:spPr>
        <p:txBody>
          <a:bodyPr>
            <a:normAutofit/>
          </a:bodyPr>
          <a:lstStyle/>
          <a:p>
            <a:r>
              <a:rPr lang="en-US" sz="1800" b="1" dirty="0">
                <a:solidFill>
                  <a:schemeClr val="bg1"/>
                </a:solidFill>
              </a:rPr>
              <a:t>Japanese Beetles</a:t>
            </a:r>
            <a:r>
              <a:rPr lang="en-US" sz="1800" dirty="0">
                <a:solidFill>
                  <a:schemeClr val="bg1"/>
                </a:solidFill>
              </a:rPr>
              <a:t> are invasive insects that cause extensive damage to your favorite trees and shrubs. They eat the tender tissues between the veins of the leaves of your plants until all that is left are the brown, skeletal remains.</a:t>
            </a:r>
          </a:p>
        </p:txBody>
      </p:sp>
      <p:pic>
        <p:nvPicPr>
          <p:cNvPr id="6" name="Picture 5"/>
          <p:cNvPicPr>
            <a:picLocks noChangeAspect="1"/>
          </p:cNvPicPr>
          <p:nvPr/>
        </p:nvPicPr>
        <p:blipFill>
          <a:blip r:embed="rId3"/>
          <a:stretch>
            <a:fillRect/>
          </a:stretch>
        </p:blipFill>
        <p:spPr>
          <a:xfrm rot="5400000">
            <a:off x="5490693" y="782115"/>
            <a:ext cx="2487825" cy="33171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071"/>
          <a:stretch/>
        </p:blipFill>
        <p:spPr>
          <a:xfrm>
            <a:off x="432740" y="1196752"/>
            <a:ext cx="4239919" cy="2467107"/>
          </a:xfrm>
          <a:prstGeom prst="rect">
            <a:avLst/>
          </a:prstGeom>
        </p:spPr>
      </p:pic>
    </p:spTree>
    <p:extLst>
      <p:ext uri="{BB962C8B-B14F-4D97-AF65-F5344CB8AC3E}">
        <p14:creationId xmlns:p14="http://schemas.microsoft.com/office/powerpoint/2010/main" val="1684227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sz="half" idx="1"/>
          </p:nvPr>
        </p:nvSpPr>
        <p:spPr/>
        <p:txBody>
          <a:bodyPr>
            <a:noAutofit/>
          </a:bodyPr>
          <a:lstStyle/>
          <a:p>
            <a:r>
              <a:rPr lang="en-US" sz="2400" dirty="0">
                <a:solidFill>
                  <a:schemeClr val="bg1"/>
                </a:solidFill>
              </a:rPr>
              <a:t>Integrated Pest Management (IPM) is an approach to managing pests effectively with the least effect on people, pets and the environment.</a:t>
            </a:r>
          </a:p>
          <a:p>
            <a:r>
              <a:rPr lang="en-US" sz="2400" dirty="0">
                <a:solidFill>
                  <a:schemeClr val="bg1"/>
                </a:solidFill>
              </a:rPr>
              <a:t>IPM focuses on prevention of pests through several control methods. </a:t>
            </a:r>
          </a:p>
          <a:p>
            <a:r>
              <a:rPr lang="en-US" sz="2400" dirty="0">
                <a:solidFill>
                  <a:schemeClr val="bg1"/>
                </a:solidFill>
              </a:rPr>
              <a:t>It begins with looking at why the pests are there.</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501476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17417"/>
          <a:stretch/>
        </p:blipFill>
        <p:spPr>
          <a:xfrm>
            <a:off x="1651510" y="1600200"/>
            <a:ext cx="6860155" cy="4525963"/>
          </a:xfrm>
          <a:prstGeom prst="rect">
            <a:avLst/>
          </a:prstGeom>
        </p:spPr>
      </p:pic>
    </p:spTree>
    <p:extLst>
      <p:ext uri="{BB962C8B-B14F-4D97-AF65-F5344CB8AC3E}">
        <p14:creationId xmlns:p14="http://schemas.microsoft.com/office/powerpoint/2010/main" val="390476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idx="1"/>
          </p:nvPr>
        </p:nvSpPr>
        <p:spPr>
          <a:xfrm>
            <a:off x="1691680" y="1600200"/>
            <a:ext cx="7128792" cy="5141168"/>
          </a:xfrm>
        </p:spPr>
        <p:txBody>
          <a:bodyPr>
            <a:normAutofit lnSpcReduction="10000"/>
          </a:bodyPr>
          <a:lstStyle/>
          <a:p>
            <a:pPr marL="0" indent="0">
              <a:buNone/>
            </a:pPr>
            <a:r>
              <a:rPr lang="en-US" sz="2800" dirty="0">
                <a:solidFill>
                  <a:schemeClr val="bg1"/>
                </a:solidFill>
              </a:rPr>
              <a:t>Control methods include:</a:t>
            </a:r>
          </a:p>
          <a:p>
            <a:r>
              <a:rPr lang="en-US" sz="2400" dirty="0" smtClean="0">
                <a:solidFill>
                  <a:schemeClr val="bg1"/>
                </a:solidFill>
              </a:rPr>
              <a:t>Cultural </a:t>
            </a:r>
            <a:r>
              <a:rPr lang="en-US" sz="2400" dirty="0">
                <a:solidFill>
                  <a:schemeClr val="bg1"/>
                </a:solidFill>
              </a:rPr>
              <a:t>–  In order to prevent pests, we need to learn what </a:t>
            </a:r>
            <a:r>
              <a:rPr lang="en-US" sz="2400" dirty="0" smtClean="0">
                <a:solidFill>
                  <a:schemeClr val="bg1"/>
                </a:solidFill>
              </a:rPr>
              <a:t>is </a:t>
            </a:r>
            <a:r>
              <a:rPr lang="en-US" sz="2400" dirty="0">
                <a:solidFill>
                  <a:schemeClr val="bg1"/>
                </a:solidFill>
              </a:rPr>
              <a:t>providing the pests with the habitat they need to thrive. We then modify the habitat so that it no longer provides the pest with a suitable environment in which to live. Habitat modification may involve</a:t>
            </a:r>
            <a:r>
              <a:rPr lang="en-US" sz="2400" dirty="0" smtClean="0">
                <a:solidFill>
                  <a:schemeClr val="bg1"/>
                </a:solidFill>
              </a:rPr>
              <a:t>:</a:t>
            </a:r>
          </a:p>
          <a:p>
            <a:pPr lvl="1"/>
            <a:r>
              <a:rPr lang="en-US" sz="2000" dirty="0" smtClean="0">
                <a:solidFill>
                  <a:schemeClr val="bg1"/>
                </a:solidFill>
              </a:rPr>
              <a:t>Crop rotation</a:t>
            </a:r>
          </a:p>
          <a:p>
            <a:pPr lvl="1"/>
            <a:r>
              <a:rPr lang="en-US" sz="2000" dirty="0" smtClean="0">
                <a:solidFill>
                  <a:schemeClr val="bg1"/>
                </a:solidFill>
              </a:rPr>
              <a:t>Using resistant varieties</a:t>
            </a:r>
          </a:p>
          <a:p>
            <a:pPr lvl="1"/>
            <a:r>
              <a:rPr lang="en-US" sz="2000" dirty="0">
                <a:solidFill>
                  <a:schemeClr val="bg1"/>
                </a:solidFill>
              </a:rPr>
              <a:t>T</a:t>
            </a:r>
            <a:r>
              <a:rPr lang="en-US" sz="2000" dirty="0" smtClean="0">
                <a:solidFill>
                  <a:schemeClr val="bg1"/>
                </a:solidFill>
              </a:rPr>
              <a:t>illage practices</a:t>
            </a:r>
          </a:p>
          <a:p>
            <a:pPr lvl="1"/>
            <a:r>
              <a:rPr lang="en-US" sz="2000" dirty="0">
                <a:solidFill>
                  <a:schemeClr val="bg1"/>
                </a:solidFill>
              </a:rPr>
              <a:t>R</a:t>
            </a:r>
            <a:r>
              <a:rPr lang="en-US" sz="2000" dirty="0" smtClean="0">
                <a:solidFill>
                  <a:schemeClr val="bg1"/>
                </a:solidFill>
              </a:rPr>
              <a:t>egular weeding</a:t>
            </a:r>
          </a:p>
          <a:p>
            <a:pPr lvl="1"/>
            <a:r>
              <a:rPr lang="en-US" sz="2000" dirty="0" smtClean="0">
                <a:solidFill>
                  <a:schemeClr val="bg1"/>
                </a:solidFill>
              </a:rPr>
              <a:t>Fallowing fields - </a:t>
            </a:r>
            <a:r>
              <a:rPr lang="en-US" sz="2000" dirty="0">
                <a:solidFill>
                  <a:schemeClr val="bg1"/>
                </a:solidFill>
              </a:rPr>
              <a:t>land plowed but not seeded for one or more growing seasons, to kill </a:t>
            </a:r>
            <a:r>
              <a:rPr lang="en-US" sz="2000" dirty="0" smtClean="0">
                <a:solidFill>
                  <a:schemeClr val="bg1"/>
                </a:solidFill>
              </a:rPr>
              <a:t>weeds and </a:t>
            </a:r>
            <a:r>
              <a:rPr lang="en-US" sz="2000" dirty="0">
                <a:solidFill>
                  <a:schemeClr val="bg1"/>
                </a:solidFill>
              </a:rPr>
              <a:t>make the soil </a:t>
            </a:r>
            <a:r>
              <a:rPr lang="en-US" sz="2000" dirty="0" smtClean="0">
                <a:solidFill>
                  <a:schemeClr val="bg1"/>
                </a:solidFill>
              </a:rPr>
              <a:t>richer.</a:t>
            </a:r>
          </a:p>
          <a:p>
            <a:pPr lvl="1"/>
            <a:r>
              <a:rPr lang="en-US" sz="2000" dirty="0">
                <a:solidFill>
                  <a:schemeClr val="bg1"/>
                </a:solidFill>
              </a:rPr>
              <a:t>U</a:t>
            </a:r>
            <a:r>
              <a:rPr lang="en-US" sz="2000" dirty="0" smtClean="0">
                <a:solidFill>
                  <a:schemeClr val="bg1"/>
                </a:solidFill>
              </a:rPr>
              <a:t>prooting </a:t>
            </a:r>
            <a:r>
              <a:rPr lang="en-US" sz="2000" dirty="0">
                <a:solidFill>
                  <a:schemeClr val="bg1"/>
                </a:solidFill>
              </a:rPr>
              <a:t>and burning infected crops.</a:t>
            </a:r>
            <a:endParaRPr lang="en-US" sz="21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2936"/>
            <a:ext cx="1958347" cy="14687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07011"/>
            <a:ext cx="1957155" cy="1154220"/>
          </a:xfrm>
          <a:prstGeom prst="rect">
            <a:avLst/>
          </a:prstGeom>
        </p:spPr>
      </p:pic>
      <p:pic>
        <p:nvPicPr>
          <p:cNvPr id="7" name="Picture 6"/>
          <p:cNvPicPr>
            <a:picLocks noChangeAspect="1"/>
          </p:cNvPicPr>
          <p:nvPr/>
        </p:nvPicPr>
        <p:blipFill>
          <a:blip r:embed="rId5"/>
          <a:stretch>
            <a:fillRect/>
          </a:stretch>
        </p:blipFill>
        <p:spPr>
          <a:xfrm>
            <a:off x="0" y="4321696"/>
            <a:ext cx="1957155" cy="1305178"/>
          </a:xfrm>
          <a:prstGeom prst="rect">
            <a:avLst/>
          </a:prstGeom>
        </p:spPr>
      </p:pic>
    </p:spTree>
    <p:extLst>
      <p:ext uri="{BB962C8B-B14F-4D97-AF65-F5344CB8AC3E}">
        <p14:creationId xmlns:p14="http://schemas.microsoft.com/office/powerpoint/2010/main" val="3375668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sz="half" idx="1"/>
          </p:nvPr>
        </p:nvSpPr>
        <p:spPr>
          <a:xfrm>
            <a:off x="457200" y="1600200"/>
            <a:ext cx="4762872" cy="4525963"/>
          </a:xfrm>
        </p:spPr>
        <p:txBody>
          <a:bodyPr>
            <a:normAutofit/>
          </a:bodyPr>
          <a:lstStyle/>
          <a:p>
            <a:pPr marL="0" indent="0">
              <a:buNone/>
            </a:pPr>
            <a:r>
              <a:rPr lang="en-US" sz="2400" dirty="0">
                <a:solidFill>
                  <a:schemeClr val="bg1"/>
                </a:solidFill>
              </a:rPr>
              <a:t>Control methods include:</a:t>
            </a:r>
          </a:p>
          <a:p>
            <a:r>
              <a:rPr lang="en-US" sz="2400" dirty="0" smtClean="0">
                <a:solidFill>
                  <a:schemeClr val="bg1"/>
                </a:solidFill>
              </a:rPr>
              <a:t>Physical/Mechanical </a:t>
            </a:r>
            <a:r>
              <a:rPr lang="en-US" sz="2400" dirty="0">
                <a:solidFill>
                  <a:schemeClr val="bg1"/>
                </a:solidFill>
              </a:rPr>
              <a:t>– Physical control methods generally involve mechanical or non-chemical ways of killing or removing existing pests. </a:t>
            </a:r>
            <a:endParaRPr lang="en-US" sz="2400" dirty="0" smtClean="0">
              <a:solidFill>
                <a:schemeClr val="bg1"/>
              </a:solidFill>
            </a:endParaRPr>
          </a:p>
          <a:p>
            <a:r>
              <a:rPr lang="en-US" sz="2400" dirty="0" smtClean="0">
                <a:solidFill>
                  <a:schemeClr val="bg1"/>
                </a:solidFill>
              </a:rPr>
              <a:t>Some </a:t>
            </a:r>
            <a:r>
              <a:rPr lang="en-US" sz="2400" dirty="0">
                <a:solidFill>
                  <a:schemeClr val="bg1"/>
                </a:solidFill>
              </a:rPr>
              <a:t>choices include:</a:t>
            </a:r>
          </a:p>
          <a:p>
            <a:pPr lvl="1"/>
            <a:r>
              <a:rPr lang="en-US" sz="2000" dirty="0" smtClean="0">
                <a:solidFill>
                  <a:schemeClr val="bg1"/>
                </a:solidFill>
              </a:rPr>
              <a:t>Trapping</a:t>
            </a:r>
            <a:r>
              <a:rPr lang="en-US" sz="2000" dirty="0">
                <a:solidFill>
                  <a:schemeClr val="bg1"/>
                </a:solidFill>
              </a:rPr>
              <a:t>.</a:t>
            </a:r>
          </a:p>
          <a:p>
            <a:pPr lvl="1"/>
            <a:r>
              <a:rPr lang="en-US" sz="2000" dirty="0" smtClean="0">
                <a:solidFill>
                  <a:schemeClr val="bg1"/>
                </a:solidFill>
              </a:rPr>
              <a:t>Vacuuming</a:t>
            </a:r>
            <a:r>
              <a:rPr lang="en-US" sz="2000" dirty="0">
                <a:solidFill>
                  <a:schemeClr val="bg1"/>
                </a:solidFill>
              </a:rPr>
              <a:t>.</a:t>
            </a:r>
          </a:p>
          <a:p>
            <a:pPr lvl="1"/>
            <a:r>
              <a:rPr lang="en-US" sz="2000" dirty="0" smtClean="0">
                <a:solidFill>
                  <a:schemeClr val="bg1"/>
                </a:solidFill>
              </a:rPr>
              <a:t>Barriers</a:t>
            </a:r>
            <a:r>
              <a:rPr lang="en-US" sz="2000" dirty="0">
                <a:solidFill>
                  <a:schemeClr val="bg1"/>
                </a:solidFill>
              </a:rPr>
              <a:t>.</a:t>
            </a:r>
          </a:p>
          <a:p>
            <a:pPr lvl="1"/>
            <a:r>
              <a:rPr lang="en-US" sz="2000" dirty="0" smtClean="0">
                <a:solidFill>
                  <a:schemeClr val="bg1"/>
                </a:solidFill>
              </a:rPr>
              <a:t>Removing </a:t>
            </a:r>
            <a:r>
              <a:rPr lang="en-US" sz="2000" dirty="0">
                <a:solidFill>
                  <a:schemeClr val="bg1"/>
                </a:solidFill>
              </a:rPr>
              <a:t>pests by hand.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5" y="5142031"/>
            <a:ext cx="3250705" cy="1428881"/>
          </a:xfrm>
          <a:prstGeom prst="rect">
            <a:avLst/>
          </a:prstGeo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436095" y="1182074"/>
            <a:ext cx="3240335" cy="18226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5" y="3004762"/>
            <a:ext cx="3250705" cy="2139589"/>
          </a:xfrm>
          <a:prstGeom prst="rect">
            <a:avLst/>
          </a:prstGeom>
        </p:spPr>
      </p:pic>
    </p:spTree>
    <p:extLst>
      <p:ext uri="{BB962C8B-B14F-4D97-AF65-F5344CB8AC3E}">
        <p14:creationId xmlns:p14="http://schemas.microsoft.com/office/powerpoint/2010/main" val="2577503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491064" cy="1143000"/>
          </a:xfrm>
        </p:spPr>
        <p:txBody>
          <a:bodyPr>
            <a:normAutofit/>
          </a:bodyPr>
          <a:lstStyle/>
          <a:p>
            <a:pPr algn="l"/>
            <a:r>
              <a:rPr lang="en-US" sz="3200" b="1" dirty="0">
                <a:solidFill>
                  <a:schemeClr val="accent3">
                    <a:lumMod val="50000"/>
                  </a:schemeClr>
                </a:solidFill>
                <a:latin typeface="Futura Md BT" pitchFamily="34" charset="0"/>
              </a:rPr>
              <a:t>Requirements</a:t>
            </a:r>
          </a:p>
        </p:txBody>
      </p:sp>
      <p:sp>
        <p:nvSpPr>
          <p:cNvPr id="3" name="Содержимое 2"/>
          <p:cNvSpPr>
            <a:spLocks noGrp="1"/>
          </p:cNvSpPr>
          <p:nvPr>
            <p:ph idx="1"/>
          </p:nvPr>
        </p:nvSpPr>
        <p:spPr>
          <a:xfrm>
            <a:off x="1979712" y="1556792"/>
            <a:ext cx="6768752" cy="4525963"/>
          </a:xfrm>
        </p:spPr>
        <p:txBody>
          <a:bodyPr>
            <a:normAutofit/>
          </a:bodyPr>
          <a:lstStyle/>
          <a:p>
            <a:pPr lvl="0" eaLnBrk="0" fontAlgn="base" hangingPunct="0">
              <a:spcBef>
                <a:spcPct val="0"/>
              </a:spcBef>
              <a:spcAft>
                <a:spcPct val="0"/>
              </a:spcAft>
              <a:buFont typeface="+mj-lt"/>
              <a:buAutoNum type="arabicPeriod" startAt="12"/>
            </a:pPr>
            <a:r>
              <a:rPr lang="en-US" altLang="en-US" sz="2200" dirty="0">
                <a:solidFill>
                  <a:schemeClr val="bg1"/>
                </a:solidFill>
                <a:latin typeface="Arial" panose="020B0604020202020204" pitchFamily="34" charset="0"/>
              </a:rPr>
              <a:t>Tell how insects fit in the food chains of other insects, fish, birds, and mammals. </a:t>
            </a:r>
          </a:p>
          <a:p>
            <a:pPr lvl="0" eaLnBrk="0" fontAlgn="base" hangingPunct="0">
              <a:spcBef>
                <a:spcPct val="0"/>
              </a:spcBef>
              <a:spcAft>
                <a:spcPct val="0"/>
              </a:spcAft>
              <a:buFont typeface="+mj-lt"/>
              <a:buAutoNum type="arabicPeriod" startAt="12"/>
            </a:pPr>
            <a:r>
              <a:rPr lang="en-US" altLang="en-US" sz="2200" dirty="0">
                <a:solidFill>
                  <a:schemeClr val="bg1"/>
                </a:solidFill>
                <a:latin typeface="Arial" panose="020B0604020202020204" pitchFamily="34" charset="0"/>
              </a:rPr>
              <a:t>Find out about three career opportunities in insect study. Pick one and find out about the education, training, and experience required for this profession. Discuss this with your counselor, and explain why this profession might interest you. </a:t>
            </a:r>
          </a:p>
          <a:p>
            <a:endParaRPr lang="en-US" sz="2400" dirty="0">
              <a:solidFill>
                <a:schemeClr val="bg1"/>
              </a:solidFill>
            </a:endParaRPr>
          </a:p>
        </p:txBody>
      </p:sp>
      <p:sp>
        <p:nvSpPr>
          <p:cNvPr id="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9413"/>
            <a:ext cx="914400" cy="933450"/>
          </a:xfrm>
          <a:prstGeom prst="rect">
            <a:avLst/>
          </a:prstGeom>
        </p:spPr>
      </p:pic>
    </p:spTree>
    <p:extLst>
      <p:ext uri="{BB962C8B-B14F-4D97-AF65-F5344CB8AC3E}">
        <p14:creationId xmlns:p14="http://schemas.microsoft.com/office/powerpoint/2010/main" val="2283352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idx="1"/>
          </p:nvPr>
        </p:nvSpPr>
        <p:spPr>
          <a:xfrm>
            <a:off x="1475656" y="1600200"/>
            <a:ext cx="7211144" cy="4525963"/>
          </a:xfrm>
        </p:spPr>
        <p:txBody>
          <a:bodyPr>
            <a:normAutofit/>
          </a:bodyPr>
          <a:lstStyle/>
          <a:p>
            <a:pPr marL="0" indent="0">
              <a:buNone/>
            </a:pPr>
            <a:r>
              <a:rPr lang="en-US" sz="2400" dirty="0">
                <a:solidFill>
                  <a:schemeClr val="bg1"/>
                </a:solidFill>
              </a:rPr>
              <a:t>Control methods include:</a:t>
            </a:r>
          </a:p>
          <a:p>
            <a:r>
              <a:rPr lang="en-US" sz="2400" dirty="0">
                <a:solidFill>
                  <a:schemeClr val="bg1"/>
                </a:solidFill>
              </a:rPr>
              <a:t>Biological </a:t>
            </a:r>
            <a:r>
              <a:rPr lang="en-US" sz="2400" dirty="0" smtClean="0">
                <a:solidFill>
                  <a:schemeClr val="bg1"/>
                </a:solidFill>
              </a:rPr>
              <a:t>– </a:t>
            </a:r>
            <a:r>
              <a:rPr lang="en-US" sz="2400" dirty="0">
                <a:solidFill>
                  <a:schemeClr val="bg1"/>
                </a:solidFill>
              </a:rPr>
              <a:t>Using natural enemies of the pest is one choice for control. </a:t>
            </a:r>
            <a:endParaRPr lang="en-US" sz="2400" dirty="0" smtClean="0">
              <a:solidFill>
                <a:schemeClr val="bg1"/>
              </a:solidFill>
            </a:endParaRPr>
          </a:p>
          <a:p>
            <a:r>
              <a:rPr lang="en-US" sz="2400" dirty="0" smtClean="0">
                <a:solidFill>
                  <a:schemeClr val="bg1"/>
                </a:solidFill>
              </a:rPr>
              <a:t>Examples </a:t>
            </a:r>
            <a:r>
              <a:rPr lang="en-US" sz="2400" dirty="0">
                <a:solidFill>
                  <a:schemeClr val="bg1"/>
                </a:solidFill>
              </a:rPr>
              <a:t>of this are </a:t>
            </a:r>
            <a:r>
              <a:rPr lang="en-US" sz="2400" dirty="0" smtClean="0">
                <a:solidFill>
                  <a:schemeClr val="bg1"/>
                </a:solidFill>
              </a:rPr>
              <a:t>ladybugs eating aphids or </a:t>
            </a:r>
            <a:r>
              <a:rPr lang="en-US" sz="2400" dirty="0">
                <a:solidFill>
                  <a:schemeClr val="bg1"/>
                </a:solidFill>
              </a:rPr>
              <a:t>tiny wasps that lay their eggs </a:t>
            </a:r>
            <a:r>
              <a:rPr lang="en-US" sz="2400" dirty="0" smtClean="0">
                <a:solidFill>
                  <a:schemeClr val="bg1"/>
                </a:solidFill>
              </a:rPr>
              <a:t>on caterpillars.</a:t>
            </a:r>
            <a:endParaRPr lang="en-US" sz="2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780315"/>
            <a:ext cx="3729365" cy="2498674"/>
          </a:xfrm>
          <a:prstGeom prst="rect">
            <a:avLst/>
          </a:prstGeom>
        </p:spPr>
      </p:pic>
      <p:pic>
        <p:nvPicPr>
          <p:cNvPr id="6" name="Picture 5"/>
          <p:cNvPicPr>
            <a:picLocks noChangeAspect="1"/>
          </p:cNvPicPr>
          <p:nvPr/>
        </p:nvPicPr>
        <p:blipFill>
          <a:blip r:embed="rId4"/>
          <a:stretch>
            <a:fillRect/>
          </a:stretch>
        </p:blipFill>
        <p:spPr>
          <a:xfrm>
            <a:off x="4932040" y="3780315"/>
            <a:ext cx="3234027" cy="2492896"/>
          </a:xfrm>
          <a:prstGeom prst="rect">
            <a:avLst/>
          </a:prstGeom>
        </p:spPr>
      </p:pic>
    </p:spTree>
    <p:extLst>
      <p:ext uri="{BB962C8B-B14F-4D97-AF65-F5344CB8AC3E}">
        <p14:creationId xmlns:p14="http://schemas.microsoft.com/office/powerpoint/2010/main" val="1929441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idx="1"/>
          </p:nvPr>
        </p:nvSpPr>
        <p:spPr>
          <a:xfrm>
            <a:off x="2771800" y="1600200"/>
            <a:ext cx="5915000" cy="5069160"/>
          </a:xfrm>
        </p:spPr>
        <p:txBody>
          <a:bodyPr>
            <a:normAutofit lnSpcReduction="10000"/>
          </a:bodyPr>
          <a:lstStyle/>
          <a:p>
            <a:pPr marL="0" indent="0">
              <a:buNone/>
            </a:pPr>
            <a:r>
              <a:rPr lang="en-US" sz="2400" dirty="0">
                <a:solidFill>
                  <a:schemeClr val="bg1"/>
                </a:solidFill>
              </a:rPr>
              <a:t>Control methods include:</a:t>
            </a:r>
          </a:p>
          <a:p>
            <a:r>
              <a:rPr lang="en-US" sz="2400" dirty="0" smtClean="0">
                <a:solidFill>
                  <a:schemeClr val="bg1"/>
                </a:solidFill>
              </a:rPr>
              <a:t>Chemical </a:t>
            </a:r>
            <a:r>
              <a:rPr lang="en-US" sz="2400" dirty="0">
                <a:solidFill>
                  <a:schemeClr val="bg1"/>
                </a:solidFill>
              </a:rPr>
              <a:t>– Pesticides may be used in combination with other control methods. Pesticides chosen for the IPM program are usually used when needed to help eliminate existing populations. Other means such as habitat modification keep the pests from coming back.</a:t>
            </a:r>
          </a:p>
          <a:p>
            <a:pPr lvl="1"/>
            <a:r>
              <a:rPr lang="en-US" sz="2000" dirty="0">
                <a:solidFill>
                  <a:schemeClr val="bg1"/>
                </a:solidFill>
              </a:rPr>
              <a:t>We choose the least toxic options and target them at where the pests are living and people will not come into contact with them. Fogs and bombs are not used in IPM.</a:t>
            </a:r>
          </a:p>
          <a:p>
            <a:pPr lvl="1"/>
            <a:r>
              <a:rPr lang="en-US" sz="2000" dirty="0">
                <a:solidFill>
                  <a:schemeClr val="bg1"/>
                </a:solidFill>
              </a:rPr>
              <a:t>If we use pesticides, we choose and use them as they are intended. This means reading and heeding all instructions on the pesticide label.</a:t>
            </a:r>
          </a:p>
        </p:txBody>
      </p:sp>
      <p:pic>
        <p:nvPicPr>
          <p:cNvPr id="5" name="Picture 4"/>
          <p:cNvPicPr>
            <a:picLocks noChangeAspect="1"/>
          </p:cNvPicPr>
          <p:nvPr/>
        </p:nvPicPr>
        <p:blipFill>
          <a:blip r:embed="rId3"/>
          <a:stretch>
            <a:fillRect/>
          </a:stretch>
        </p:blipFill>
        <p:spPr>
          <a:xfrm>
            <a:off x="107504" y="2708920"/>
            <a:ext cx="2664296" cy="1763764"/>
          </a:xfrm>
          <a:prstGeom prst="rect">
            <a:avLst/>
          </a:prstGeom>
        </p:spPr>
      </p:pic>
      <p:pic>
        <p:nvPicPr>
          <p:cNvPr id="7" name="Picture 6"/>
          <p:cNvPicPr>
            <a:picLocks noChangeAspect="1"/>
          </p:cNvPicPr>
          <p:nvPr/>
        </p:nvPicPr>
        <p:blipFill>
          <a:blip r:embed="rId4"/>
          <a:stretch>
            <a:fillRect/>
          </a:stretch>
        </p:blipFill>
        <p:spPr>
          <a:xfrm>
            <a:off x="101216" y="4472684"/>
            <a:ext cx="2676872" cy="1782828"/>
          </a:xfrm>
          <a:prstGeom prst="rect">
            <a:avLst/>
          </a:prstGeom>
        </p:spPr>
      </p:pic>
    </p:spTree>
    <p:extLst>
      <p:ext uri="{BB962C8B-B14F-4D97-AF65-F5344CB8AC3E}">
        <p14:creationId xmlns:p14="http://schemas.microsoft.com/office/powerpoint/2010/main" val="3274183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sp>
        <p:nvSpPr>
          <p:cNvPr id="3" name="Содержимое 2"/>
          <p:cNvSpPr>
            <a:spLocks noGrp="1"/>
          </p:cNvSpPr>
          <p:nvPr>
            <p:ph sz="half" idx="1"/>
          </p:nvPr>
        </p:nvSpPr>
        <p:spPr/>
        <p:txBody>
          <a:bodyPr>
            <a:normAutofit lnSpcReduction="10000"/>
          </a:bodyPr>
          <a:lstStyle/>
          <a:p>
            <a:pPr marL="0" indent="0">
              <a:buNone/>
            </a:pPr>
            <a:r>
              <a:rPr lang="en-US" sz="2800" dirty="0">
                <a:solidFill>
                  <a:schemeClr val="bg1"/>
                </a:solidFill>
              </a:rPr>
              <a:t>Advantages</a:t>
            </a:r>
          </a:p>
          <a:p>
            <a:r>
              <a:rPr lang="en-US" sz="2200" dirty="0">
                <a:solidFill>
                  <a:schemeClr val="bg1"/>
                </a:solidFill>
              </a:rPr>
              <a:t>#1 Reduced reliance on chemical pesticides in food production systems</a:t>
            </a:r>
          </a:p>
          <a:p>
            <a:r>
              <a:rPr lang="en-US" sz="2200" dirty="0">
                <a:solidFill>
                  <a:schemeClr val="bg1"/>
                </a:solidFill>
              </a:rPr>
              <a:t>#2 Slower development of resistance to pesticides</a:t>
            </a:r>
          </a:p>
          <a:p>
            <a:r>
              <a:rPr lang="en-US" sz="2200" dirty="0">
                <a:solidFill>
                  <a:schemeClr val="bg1"/>
                </a:solidFill>
              </a:rPr>
              <a:t>#3 Long-term sustainable method</a:t>
            </a:r>
          </a:p>
          <a:p>
            <a:r>
              <a:rPr lang="en-US" sz="2200" dirty="0">
                <a:solidFill>
                  <a:schemeClr val="bg1"/>
                </a:solidFill>
              </a:rPr>
              <a:t>#4 Maintaining a balanced ecosystem</a:t>
            </a:r>
          </a:p>
          <a:p>
            <a:r>
              <a:rPr lang="en-US" sz="2200" dirty="0">
                <a:solidFill>
                  <a:schemeClr val="bg1"/>
                </a:solidFill>
              </a:rPr>
              <a:t>#5 Increased efficiency which can save time, money, and resources in the long term.</a:t>
            </a:r>
          </a:p>
          <a:p>
            <a:endParaRPr lang="en-US" sz="2400" b="1" dirty="0"/>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50489"/>
            <a:ext cx="4038600" cy="4225385"/>
          </a:xfrm>
        </p:spPr>
      </p:pic>
    </p:spTree>
    <p:extLst>
      <p:ext uri="{BB962C8B-B14F-4D97-AF65-F5344CB8AC3E}">
        <p14:creationId xmlns:p14="http://schemas.microsoft.com/office/powerpoint/2010/main" val="1120399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Integrated Pest Management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7584" y="2204864"/>
            <a:ext cx="3389315" cy="2584847"/>
          </a:xfrm>
        </p:spPr>
      </p:pic>
      <p:sp>
        <p:nvSpPr>
          <p:cNvPr id="4" name="Content Placeholder 3"/>
          <p:cNvSpPr>
            <a:spLocks noGrp="1"/>
          </p:cNvSpPr>
          <p:nvPr>
            <p:ph sz="half" idx="2"/>
          </p:nvPr>
        </p:nvSpPr>
        <p:spPr/>
        <p:txBody>
          <a:bodyPr>
            <a:normAutofit fontScale="92500"/>
          </a:bodyPr>
          <a:lstStyle/>
          <a:p>
            <a:pPr marL="0" indent="0">
              <a:buNone/>
            </a:pPr>
            <a:r>
              <a:rPr lang="en-US" sz="2600" dirty="0">
                <a:solidFill>
                  <a:schemeClr val="bg1"/>
                </a:solidFill>
              </a:rPr>
              <a:t>Disadvantages</a:t>
            </a:r>
          </a:p>
          <a:p>
            <a:pPr marL="457200" indent="-457200">
              <a:buFont typeface="+mj-lt"/>
              <a:buAutoNum type="arabicPeriod"/>
            </a:pPr>
            <a:r>
              <a:rPr lang="en-US" sz="2200" dirty="0">
                <a:solidFill>
                  <a:schemeClr val="bg1"/>
                </a:solidFill>
              </a:rPr>
              <a:t>Takes Time to </a:t>
            </a:r>
            <a:r>
              <a:rPr lang="en-US" sz="2200" i="1" dirty="0">
                <a:solidFill>
                  <a:schemeClr val="bg1"/>
                </a:solidFill>
              </a:rPr>
              <a:t>Learn </a:t>
            </a:r>
            <a:r>
              <a:rPr lang="en-US" sz="2200" dirty="0">
                <a:solidFill>
                  <a:schemeClr val="bg1"/>
                </a:solidFill>
              </a:rPr>
              <a:t>IPM</a:t>
            </a:r>
          </a:p>
          <a:p>
            <a:pPr lvl="1"/>
            <a:r>
              <a:rPr lang="en-US" sz="1800" dirty="0">
                <a:solidFill>
                  <a:schemeClr val="bg1"/>
                </a:solidFill>
              </a:rPr>
              <a:t>People have to be educated about Integrated Pest Management as it has many variables.</a:t>
            </a:r>
          </a:p>
          <a:p>
            <a:pPr marL="457200" indent="-457200">
              <a:buFont typeface="+mj-lt"/>
              <a:buAutoNum type="arabicPeriod" startAt="2"/>
            </a:pPr>
            <a:r>
              <a:rPr lang="en-US" sz="2200" dirty="0">
                <a:solidFill>
                  <a:schemeClr val="bg1"/>
                </a:solidFill>
              </a:rPr>
              <a:t>Time and energy consumption</a:t>
            </a:r>
          </a:p>
          <a:p>
            <a:pPr lvl="1"/>
            <a:r>
              <a:rPr lang="en-US" sz="1800" dirty="0">
                <a:solidFill>
                  <a:schemeClr val="bg1"/>
                </a:solidFill>
              </a:rPr>
              <a:t>Application of IPM takes time to plan.</a:t>
            </a:r>
          </a:p>
          <a:p>
            <a:pPr lvl="1"/>
            <a:r>
              <a:rPr lang="en-US" sz="1800" dirty="0">
                <a:solidFill>
                  <a:schemeClr val="bg1"/>
                </a:solidFill>
              </a:rPr>
              <a:t>As IPM strategies differs from region to region, a separate plan is required for each region.</a:t>
            </a:r>
          </a:p>
          <a:p>
            <a:pPr lvl="1"/>
            <a:r>
              <a:rPr lang="en-US" sz="1800" dirty="0">
                <a:solidFill>
                  <a:schemeClr val="bg1"/>
                </a:solidFill>
              </a:rPr>
              <a:t>The expected results of intervention may take long time to be achieved.</a:t>
            </a:r>
          </a:p>
          <a:p>
            <a:endParaRPr lang="en-US" dirty="0"/>
          </a:p>
        </p:txBody>
      </p:sp>
    </p:spTree>
    <p:extLst>
      <p:ext uri="{BB962C8B-B14F-4D97-AF65-F5344CB8AC3E}">
        <p14:creationId xmlns:p14="http://schemas.microsoft.com/office/powerpoint/2010/main" val="2702707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Chemical Insect Control</a:t>
            </a:r>
          </a:p>
        </p:txBody>
      </p:sp>
      <p:sp>
        <p:nvSpPr>
          <p:cNvPr id="3" name="Содержимое 2"/>
          <p:cNvSpPr>
            <a:spLocks noGrp="1"/>
          </p:cNvSpPr>
          <p:nvPr>
            <p:ph sz="half" idx="1"/>
          </p:nvPr>
        </p:nvSpPr>
        <p:spPr/>
        <p:txBody>
          <a:bodyPr>
            <a:normAutofit/>
          </a:bodyPr>
          <a:lstStyle/>
          <a:p>
            <a:r>
              <a:rPr lang="en-US" sz="2400" dirty="0">
                <a:solidFill>
                  <a:schemeClr val="bg1"/>
                </a:solidFill>
              </a:rPr>
              <a:t>Pesticides are a class of chemicals designed to kill pests (rodents, insects, or plants) that may affect agricultural crops or carry diseases like malaria and typhus.</a:t>
            </a:r>
          </a:p>
        </p:txBody>
      </p:sp>
      <p:pic>
        <p:nvPicPr>
          <p:cNvPr id="6" name="Content Placeholder 5"/>
          <p:cNvPicPr>
            <a:picLocks noGrp="1" noChangeAspect="1"/>
          </p:cNvPicPr>
          <p:nvPr>
            <p:ph sz="half" idx="2"/>
          </p:nvPr>
        </p:nvPicPr>
        <p:blipFill>
          <a:blip r:embed="rId3"/>
          <a:stretch>
            <a:fillRect/>
          </a:stretch>
        </p:blipFill>
        <p:spPr>
          <a:xfrm>
            <a:off x="4695345" y="1700808"/>
            <a:ext cx="3991455" cy="2664296"/>
          </a:xfrm>
          <a:prstGeom prst="rect">
            <a:avLst/>
          </a:prstGeom>
        </p:spPr>
      </p:pic>
    </p:spTree>
    <p:extLst>
      <p:ext uri="{BB962C8B-B14F-4D97-AF65-F5344CB8AC3E}">
        <p14:creationId xmlns:p14="http://schemas.microsoft.com/office/powerpoint/2010/main" val="587521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Chemical Insect Control</a:t>
            </a:r>
          </a:p>
        </p:txBody>
      </p:sp>
      <p:sp>
        <p:nvSpPr>
          <p:cNvPr id="3" name="Содержимое 2"/>
          <p:cNvSpPr>
            <a:spLocks noGrp="1"/>
          </p:cNvSpPr>
          <p:nvPr>
            <p:ph idx="1"/>
          </p:nvPr>
        </p:nvSpPr>
        <p:spPr>
          <a:xfrm>
            <a:off x="1475656" y="1600200"/>
            <a:ext cx="7211144" cy="4525963"/>
          </a:xfrm>
        </p:spPr>
        <p:txBody>
          <a:bodyPr>
            <a:normAutofit/>
          </a:bodyPr>
          <a:lstStyle/>
          <a:p>
            <a:r>
              <a:rPr lang="en-US" sz="2400" dirty="0">
                <a:solidFill>
                  <a:schemeClr val="bg1"/>
                </a:solidFill>
              </a:rPr>
              <a:t>Advantages:</a:t>
            </a:r>
          </a:p>
          <a:p>
            <a:pPr lvl="1"/>
            <a:r>
              <a:rPr lang="en-US" sz="2000" dirty="0">
                <a:solidFill>
                  <a:schemeClr val="bg1"/>
                </a:solidFill>
              </a:rPr>
              <a:t>The use of chemical pesticides is widespread due to their relatively low cost. </a:t>
            </a:r>
          </a:p>
          <a:p>
            <a:pPr lvl="1"/>
            <a:r>
              <a:rPr lang="en-US" sz="2000" dirty="0">
                <a:solidFill>
                  <a:schemeClr val="bg1"/>
                </a:solidFill>
              </a:rPr>
              <a:t>The ease with which they can be applied.</a:t>
            </a:r>
          </a:p>
          <a:p>
            <a:pPr lvl="1"/>
            <a:r>
              <a:rPr lang="en-US" sz="2000" dirty="0">
                <a:solidFill>
                  <a:schemeClr val="bg1"/>
                </a:solidFill>
              </a:rPr>
              <a:t>Their effectiveness, availability and stability. </a:t>
            </a:r>
          </a:p>
          <a:p>
            <a:pPr lvl="1"/>
            <a:r>
              <a:rPr lang="en-US" sz="2000" dirty="0">
                <a:solidFill>
                  <a:schemeClr val="bg1"/>
                </a:solidFill>
              </a:rPr>
              <a:t>Chemical pesticides are generally fast-acting, which limits the damage done to crops.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876" y="4221088"/>
            <a:ext cx="4518248" cy="2372080"/>
          </a:xfrm>
          <a:prstGeom prst="rect">
            <a:avLst/>
          </a:prstGeom>
        </p:spPr>
      </p:pic>
    </p:spTree>
    <p:extLst>
      <p:ext uri="{BB962C8B-B14F-4D97-AF65-F5344CB8AC3E}">
        <p14:creationId xmlns:p14="http://schemas.microsoft.com/office/powerpoint/2010/main" val="3500820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Chemical Insect Control</a:t>
            </a:r>
          </a:p>
        </p:txBody>
      </p:sp>
      <p:sp>
        <p:nvSpPr>
          <p:cNvPr id="3" name="Содержимое 2"/>
          <p:cNvSpPr>
            <a:spLocks noGrp="1"/>
          </p:cNvSpPr>
          <p:nvPr>
            <p:ph sz="half" idx="1"/>
          </p:nvPr>
        </p:nvSpPr>
        <p:spPr>
          <a:xfrm>
            <a:off x="457200" y="1600200"/>
            <a:ext cx="4258816" cy="4925144"/>
          </a:xfrm>
        </p:spPr>
        <p:txBody>
          <a:bodyPr>
            <a:normAutofit fontScale="92500"/>
          </a:bodyPr>
          <a:lstStyle/>
          <a:p>
            <a:r>
              <a:rPr lang="en-US" sz="2400" dirty="0">
                <a:solidFill>
                  <a:schemeClr val="bg1"/>
                </a:solidFill>
              </a:rPr>
              <a:t>There are disadvantages to the overreliance on pesticides. Some problems include:</a:t>
            </a:r>
          </a:p>
          <a:p>
            <a:pPr lvl="1"/>
            <a:r>
              <a:rPr lang="en-US" sz="2000" dirty="0">
                <a:solidFill>
                  <a:schemeClr val="bg1"/>
                </a:solidFill>
              </a:rPr>
              <a:t>resistance, when the pest is no longer controlled by the pesticide</a:t>
            </a:r>
          </a:p>
          <a:p>
            <a:pPr lvl="1"/>
            <a:r>
              <a:rPr lang="en-US" sz="2000" dirty="0">
                <a:solidFill>
                  <a:schemeClr val="bg1"/>
                </a:solidFill>
              </a:rPr>
              <a:t>movement away from the site of application</a:t>
            </a:r>
          </a:p>
          <a:p>
            <a:pPr lvl="1"/>
            <a:r>
              <a:rPr lang="en-US" sz="2000" dirty="0">
                <a:solidFill>
                  <a:schemeClr val="bg1"/>
                </a:solidFill>
              </a:rPr>
              <a:t>contamination of food, water, air , and people</a:t>
            </a:r>
          </a:p>
          <a:p>
            <a:pPr lvl="1"/>
            <a:r>
              <a:rPr lang="en-US" sz="2000" dirty="0">
                <a:solidFill>
                  <a:schemeClr val="bg1"/>
                </a:solidFill>
              </a:rPr>
              <a:t>exposure to people, pets and wildlife</a:t>
            </a:r>
          </a:p>
          <a:p>
            <a:pPr lvl="1"/>
            <a:r>
              <a:rPr lang="en-US" sz="2000" dirty="0">
                <a:solidFill>
                  <a:schemeClr val="bg1"/>
                </a:solidFill>
              </a:rPr>
              <a:t>high cost from frequent applications</a:t>
            </a:r>
          </a:p>
          <a:p>
            <a:pPr lvl="1"/>
            <a:r>
              <a:rPr lang="en-US" sz="2000" dirty="0">
                <a:solidFill>
                  <a:schemeClr val="bg1"/>
                </a:solidFill>
              </a:rPr>
              <a:t>kill beneficial organisms like lady beetles.</a:t>
            </a:r>
          </a:p>
          <a:p>
            <a:endParaRPr lang="en-US" sz="2400" dirty="0">
              <a:solidFill>
                <a:schemeClr val="bg1"/>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0032" y="2153902"/>
            <a:ext cx="4038600" cy="3817739"/>
          </a:xfrm>
        </p:spPr>
      </p:pic>
    </p:spTree>
    <p:extLst>
      <p:ext uri="{BB962C8B-B14F-4D97-AF65-F5344CB8AC3E}">
        <p14:creationId xmlns:p14="http://schemas.microsoft.com/office/powerpoint/2010/main" val="3275823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7</a:t>
            </a:r>
          </a:p>
        </p:txBody>
      </p:sp>
      <p:pic>
        <p:nvPicPr>
          <p:cNvPr id="12" name="Content Placeholder 8"/>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251520" y="1600200"/>
            <a:ext cx="4038600" cy="3831688"/>
          </a:xfrm>
          <a:prstGeom prst="rect">
            <a:avLst/>
          </a:prstGeom>
        </p:spPr>
      </p:pic>
      <p:sp>
        <p:nvSpPr>
          <p:cNvPr id="10" name="Content Placeholder 9"/>
          <p:cNvSpPr>
            <a:spLocks noGrp="1"/>
          </p:cNvSpPr>
          <p:nvPr>
            <p:ph sz="half" idx="2"/>
          </p:nvPr>
        </p:nvSpPr>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Explain the symbiotic relationship between bees and humankind. Explain what colony collapse disorder (CCD) is and some of the possible causes. Discuss how CCD affects our food supply. </a:t>
            </a:r>
          </a:p>
          <a:p>
            <a:endParaRPr lang="en-US" sz="22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spTree>
    <p:extLst>
      <p:ext uri="{BB962C8B-B14F-4D97-AF65-F5344CB8AC3E}">
        <p14:creationId xmlns:p14="http://schemas.microsoft.com/office/powerpoint/2010/main" val="4290177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Benefits of Bees</a:t>
            </a:r>
            <a:endParaRPr lang="en-US" sz="3200" dirty="0">
              <a:solidFill>
                <a:schemeClr val="accent3">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6375" y="1845006"/>
            <a:ext cx="7210425" cy="4036351"/>
          </a:xfrm>
          <a:prstGeom prst="rect">
            <a:avLst/>
          </a:prstGeom>
        </p:spPr>
      </p:pic>
    </p:spTree>
    <p:extLst>
      <p:ext uri="{BB962C8B-B14F-4D97-AF65-F5344CB8AC3E}">
        <p14:creationId xmlns:p14="http://schemas.microsoft.com/office/powerpoint/2010/main" val="3743386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61131-9535-4F2F-B920-20A4A9E8EDEF}"/>
              </a:ext>
            </a:extLst>
          </p:cNvPr>
          <p:cNvSpPr>
            <a:spLocks noGrp="1"/>
          </p:cNvSpPr>
          <p:nvPr>
            <p:ph type="title"/>
          </p:nvPr>
        </p:nvSpPr>
        <p:spPr/>
        <p:txBody>
          <a:bodyPr>
            <a:normAutofit/>
          </a:bodyPr>
          <a:lstStyle/>
          <a:p>
            <a:pPr algn="r"/>
            <a:r>
              <a:rPr lang="en-US" sz="3200" dirty="0">
                <a:solidFill>
                  <a:schemeClr val="accent3">
                    <a:lumMod val="50000"/>
                  </a:schemeClr>
                </a:solidFill>
              </a:rPr>
              <a:t>Colony Collapse Disorder</a:t>
            </a:r>
          </a:p>
        </p:txBody>
      </p:sp>
      <p:sp>
        <p:nvSpPr>
          <p:cNvPr id="4" name="Content Placeholder 3">
            <a:extLst>
              <a:ext uri="{FF2B5EF4-FFF2-40B4-BE49-F238E27FC236}">
                <a16:creationId xmlns="" xmlns:a16="http://schemas.microsoft.com/office/drawing/2014/main" id="{48D0DEC0-2A15-4B20-9EEC-556788A13F9A}"/>
              </a:ext>
            </a:extLst>
          </p:cNvPr>
          <p:cNvSpPr>
            <a:spLocks noGrp="1"/>
          </p:cNvSpPr>
          <p:nvPr>
            <p:ph sz="half" idx="2"/>
          </p:nvPr>
        </p:nvSpPr>
        <p:spPr/>
        <p:txBody>
          <a:bodyPr>
            <a:normAutofit fontScale="85000" lnSpcReduction="10000"/>
          </a:bodyPr>
          <a:lstStyle/>
          <a:p>
            <a:r>
              <a:rPr lang="en-US" dirty="0">
                <a:solidFill>
                  <a:schemeClr val="bg1"/>
                </a:solidFill>
              </a:rPr>
              <a:t>Colony Collapse Disorder is the phenomenon that occurs when the majority of worker bees in a colony disappear and leave behind a queen, plenty of food and a few nurse bees to care for the remaining immature bees and the queen. </a:t>
            </a:r>
          </a:p>
          <a:p>
            <a:r>
              <a:rPr lang="en-US" dirty="0">
                <a:solidFill>
                  <a:schemeClr val="bg1"/>
                </a:solidFill>
              </a:rPr>
              <a:t>Bee hives cannot sustain themselves without worker bees and eventually die. </a:t>
            </a:r>
          </a:p>
        </p:txBody>
      </p:sp>
      <p:pic>
        <p:nvPicPr>
          <p:cNvPr id="10" name="Content Placeholder 9">
            <a:extLst>
              <a:ext uri="{FF2B5EF4-FFF2-40B4-BE49-F238E27FC236}">
                <a16:creationId xmlns="" xmlns:a16="http://schemas.microsoft.com/office/drawing/2014/main" id="{A9108156-30E1-4470-8939-809863660608}"/>
              </a:ext>
            </a:extLst>
          </p:cNvPr>
          <p:cNvPicPr>
            <a:picLocks noGrp="1" noChangeAspect="1"/>
          </p:cNvPicPr>
          <p:nvPr>
            <p:ph sz="half" idx="1"/>
          </p:nvPr>
        </p:nvPicPr>
        <p:blipFill>
          <a:blip r:embed="rId3"/>
          <a:stretch>
            <a:fillRect/>
          </a:stretch>
        </p:blipFill>
        <p:spPr>
          <a:xfrm>
            <a:off x="116637" y="1988840"/>
            <a:ext cx="4455363" cy="2506141"/>
          </a:xfrm>
          <a:prstGeom prst="rect">
            <a:avLst/>
          </a:prstGeom>
        </p:spPr>
      </p:pic>
    </p:spTree>
    <p:extLst>
      <p:ext uri="{BB962C8B-B14F-4D97-AF65-F5344CB8AC3E}">
        <p14:creationId xmlns:p14="http://schemas.microsoft.com/office/powerpoint/2010/main" val="317071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Requirement 1</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Do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Explain to your counselor the most likely hazards associated with exposure to ants and bees and what you should do to anticipate, help prevent, mitigate, and respond to these hazards.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Discuss the prevention of and treatment for health concerns that could occur while working with ants and bees, including insect bites and anaphylactic shock.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6" name="Picture 5">
            <a:extLst>
              <a:ext uri="{FF2B5EF4-FFF2-40B4-BE49-F238E27FC236}">
                <a16:creationId xmlns="" xmlns:a16="http://schemas.microsoft.com/office/drawing/2014/main" id="{B8656693-54A1-4B93-B291-ACA13B026A72}"/>
              </a:ext>
            </a:extLst>
          </p:cNvPr>
          <p:cNvPicPr>
            <a:picLocks noChangeAspect="1"/>
          </p:cNvPicPr>
          <p:nvPr/>
        </p:nvPicPr>
        <p:blipFill rotWithShape="1">
          <a:blip r:embed="rId4">
            <a:extLst>
              <a:ext uri="{28A0092B-C50C-407E-A947-70E740481C1C}">
                <a14:useLocalDpi xmlns:a14="http://schemas.microsoft.com/office/drawing/2010/main" val="0"/>
              </a:ext>
            </a:extLst>
          </a:blip>
          <a:srcRect b="23628"/>
          <a:stretch/>
        </p:blipFill>
        <p:spPr>
          <a:xfrm>
            <a:off x="2166682" y="4114328"/>
            <a:ext cx="4914691" cy="233909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61131-9535-4F2F-B920-20A4A9E8EDEF}"/>
              </a:ext>
            </a:extLst>
          </p:cNvPr>
          <p:cNvSpPr>
            <a:spLocks noGrp="1"/>
          </p:cNvSpPr>
          <p:nvPr>
            <p:ph type="title"/>
          </p:nvPr>
        </p:nvSpPr>
        <p:spPr/>
        <p:txBody>
          <a:bodyPr>
            <a:normAutofit/>
          </a:bodyPr>
          <a:lstStyle/>
          <a:p>
            <a:pPr algn="r"/>
            <a:r>
              <a:rPr lang="en-US" sz="3200" dirty="0">
                <a:solidFill>
                  <a:schemeClr val="accent3">
                    <a:lumMod val="50000"/>
                  </a:schemeClr>
                </a:solidFill>
              </a:rPr>
              <a:t>Colony Collapse Disorder</a:t>
            </a:r>
          </a:p>
        </p:txBody>
      </p:sp>
      <p:pic>
        <p:nvPicPr>
          <p:cNvPr id="6" name="Content Placeholder 5">
            <a:extLst>
              <a:ext uri="{FF2B5EF4-FFF2-40B4-BE49-F238E27FC236}">
                <a16:creationId xmlns="" xmlns:a16="http://schemas.microsoft.com/office/drawing/2014/main" id="{ABC3D3CF-4A25-4FB9-8EC3-15258D03554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700808"/>
            <a:ext cx="4247792" cy="3168352"/>
          </a:xfrm>
        </p:spPr>
      </p:pic>
      <p:sp>
        <p:nvSpPr>
          <p:cNvPr id="4" name="Content Placeholder 3">
            <a:extLst>
              <a:ext uri="{FF2B5EF4-FFF2-40B4-BE49-F238E27FC236}">
                <a16:creationId xmlns="" xmlns:a16="http://schemas.microsoft.com/office/drawing/2014/main" id="{48D0DEC0-2A15-4B20-9EEC-556788A13F9A}"/>
              </a:ext>
            </a:extLst>
          </p:cNvPr>
          <p:cNvSpPr>
            <a:spLocks noGrp="1"/>
          </p:cNvSpPr>
          <p:nvPr>
            <p:ph sz="half" idx="2"/>
          </p:nvPr>
        </p:nvSpPr>
        <p:spPr/>
        <p:txBody>
          <a:bodyPr>
            <a:normAutofit fontScale="92500" lnSpcReduction="20000"/>
          </a:bodyPr>
          <a:lstStyle/>
          <a:p>
            <a:r>
              <a:rPr lang="en-US" b="1" dirty="0">
                <a:solidFill>
                  <a:schemeClr val="bg1"/>
                </a:solidFill>
              </a:rPr>
              <a:t>Why It's Happening</a:t>
            </a:r>
            <a:endParaRPr lang="en-US" dirty="0">
              <a:solidFill>
                <a:schemeClr val="bg1"/>
              </a:solidFill>
            </a:endParaRPr>
          </a:p>
          <a:p>
            <a:r>
              <a:rPr lang="en-US" dirty="0">
                <a:solidFill>
                  <a:schemeClr val="bg1"/>
                </a:solidFill>
              </a:rPr>
              <a:t>Increased losses due to the invasive varroa mite (a pest of honey bees).</a:t>
            </a:r>
          </a:p>
          <a:p>
            <a:r>
              <a:rPr lang="en-US" dirty="0">
                <a:solidFill>
                  <a:schemeClr val="bg1"/>
                </a:solidFill>
              </a:rPr>
              <a:t>New or emerging diseases such as Israeli Acute Paralysis virus and the gut parasite Nosema.</a:t>
            </a:r>
          </a:p>
          <a:p>
            <a:r>
              <a:rPr lang="en-US" dirty="0">
                <a:solidFill>
                  <a:schemeClr val="bg1"/>
                </a:solidFill>
              </a:rPr>
              <a:t>Pesticide poisoning through exposure to pesticides applied to crops or for in-hive insect or mite control.</a:t>
            </a:r>
          </a:p>
          <a:p>
            <a:endParaRPr lang="en-US" dirty="0">
              <a:solidFill>
                <a:schemeClr val="bg1"/>
              </a:solidFill>
            </a:endParaRPr>
          </a:p>
        </p:txBody>
      </p:sp>
    </p:spTree>
    <p:extLst>
      <p:ext uri="{BB962C8B-B14F-4D97-AF65-F5344CB8AC3E}">
        <p14:creationId xmlns:p14="http://schemas.microsoft.com/office/powerpoint/2010/main" val="2583673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61131-9535-4F2F-B920-20A4A9E8EDEF}"/>
              </a:ext>
            </a:extLst>
          </p:cNvPr>
          <p:cNvSpPr>
            <a:spLocks noGrp="1"/>
          </p:cNvSpPr>
          <p:nvPr>
            <p:ph type="title"/>
          </p:nvPr>
        </p:nvSpPr>
        <p:spPr/>
        <p:txBody>
          <a:bodyPr>
            <a:normAutofit/>
          </a:bodyPr>
          <a:lstStyle/>
          <a:p>
            <a:pPr algn="r"/>
            <a:r>
              <a:rPr lang="en-US" sz="3200" dirty="0">
                <a:solidFill>
                  <a:schemeClr val="accent3">
                    <a:lumMod val="50000"/>
                  </a:schemeClr>
                </a:solidFill>
              </a:rPr>
              <a:t>Colony Collapse Disorder</a:t>
            </a:r>
          </a:p>
        </p:txBody>
      </p:sp>
      <p:pic>
        <p:nvPicPr>
          <p:cNvPr id="6" name="Content Placeholder 5">
            <a:extLst>
              <a:ext uri="{FF2B5EF4-FFF2-40B4-BE49-F238E27FC236}">
                <a16:creationId xmlns="" xmlns:a16="http://schemas.microsoft.com/office/drawing/2014/main" id="{3AA0EAC6-4697-44E6-9B12-A59E5AAF1A74}"/>
              </a:ext>
            </a:extLst>
          </p:cNvPr>
          <p:cNvPicPr>
            <a:picLocks noGrp="1" noChangeAspect="1"/>
          </p:cNvPicPr>
          <p:nvPr>
            <p:ph sz="half" idx="1"/>
          </p:nvPr>
        </p:nvPicPr>
        <p:blipFill>
          <a:blip r:embed="rId3"/>
          <a:stretch>
            <a:fillRect/>
          </a:stretch>
        </p:blipFill>
        <p:spPr>
          <a:xfrm>
            <a:off x="179512" y="368660"/>
            <a:ext cx="4156778" cy="6120680"/>
          </a:xfrm>
          <a:prstGeom prst="rect">
            <a:avLst/>
          </a:prstGeom>
        </p:spPr>
      </p:pic>
      <p:sp>
        <p:nvSpPr>
          <p:cNvPr id="4" name="Content Placeholder 3">
            <a:extLst>
              <a:ext uri="{FF2B5EF4-FFF2-40B4-BE49-F238E27FC236}">
                <a16:creationId xmlns="" xmlns:a16="http://schemas.microsoft.com/office/drawing/2014/main" id="{48D0DEC0-2A15-4B20-9EEC-556788A13F9A}"/>
              </a:ext>
            </a:extLst>
          </p:cNvPr>
          <p:cNvSpPr>
            <a:spLocks noGrp="1"/>
          </p:cNvSpPr>
          <p:nvPr>
            <p:ph sz="half" idx="2"/>
          </p:nvPr>
        </p:nvSpPr>
        <p:spPr/>
        <p:txBody>
          <a:bodyPr>
            <a:normAutofit fontScale="85000" lnSpcReduction="10000"/>
          </a:bodyPr>
          <a:lstStyle/>
          <a:p>
            <a:r>
              <a:rPr lang="en-US" dirty="0">
                <a:solidFill>
                  <a:schemeClr val="bg1"/>
                </a:solidFill>
              </a:rPr>
              <a:t>One-third of our diet comes from insect-pollinated plants, and the honeybee is responsible for 80% of that pollination. </a:t>
            </a:r>
          </a:p>
          <a:p>
            <a:r>
              <a:rPr lang="en-US" dirty="0">
                <a:solidFill>
                  <a:schemeClr val="bg1"/>
                </a:solidFill>
              </a:rPr>
              <a:t>CCD threatens not only pollination and honey production but, much more, this crisis threatens to </a:t>
            </a:r>
            <a:r>
              <a:rPr lang="en-US" b="1" dirty="0">
                <a:solidFill>
                  <a:schemeClr val="bg1"/>
                </a:solidFill>
              </a:rPr>
              <a:t>wipe out the production of crops dependent on bees for pollination</a:t>
            </a:r>
            <a:r>
              <a:rPr lang="en-US" dirty="0">
                <a:solidFill>
                  <a:schemeClr val="bg1"/>
                </a:solidFill>
              </a:rPr>
              <a:t>.</a:t>
            </a:r>
          </a:p>
        </p:txBody>
      </p:sp>
    </p:spTree>
    <p:extLst>
      <p:ext uri="{BB962C8B-B14F-4D97-AF65-F5344CB8AC3E}">
        <p14:creationId xmlns:p14="http://schemas.microsoft.com/office/powerpoint/2010/main" val="2396137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8</a:t>
            </a:r>
          </a:p>
        </p:txBody>
      </p:sp>
      <p:sp>
        <p:nvSpPr>
          <p:cNvPr id="3" name="Содержимое 2"/>
          <p:cNvSpPr>
            <a:spLocks noGrp="1"/>
          </p:cNvSpPr>
          <p:nvPr>
            <p:ph idx="1"/>
          </p:nvPr>
        </p:nvSpPr>
        <p:spPr>
          <a:xfrm>
            <a:off x="1475656" y="1600200"/>
            <a:ext cx="7488832"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Compare the life histories of a butterfly and a grasshopper. Tell how they are different.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6" name="Picture 5">
            <a:extLst>
              <a:ext uri="{FF2B5EF4-FFF2-40B4-BE49-F238E27FC236}">
                <a16:creationId xmlns="" xmlns:a16="http://schemas.microsoft.com/office/drawing/2014/main" id="{FA0BCE55-81E3-40D9-9A1D-72A898958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555" y="2348880"/>
            <a:ext cx="6868945" cy="4365104"/>
          </a:xfrm>
          <a:prstGeom prst="rect">
            <a:avLst/>
          </a:prstGeom>
        </p:spPr>
      </p:pic>
    </p:spTree>
    <p:extLst>
      <p:ext uri="{BB962C8B-B14F-4D97-AF65-F5344CB8AC3E}">
        <p14:creationId xmlns:p14="http://schemas.microsoft.com/office/powerpoint/2010/main" val="78256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Butterfly Life Cycle</a:t>
            </a:r>
          </a:p>
        </p:txBody>
      </p:sp>
      <p:sp>
        <p:nvSpPr>
          <p:cNvPr id="5" name="Content Placeholder 4">
            <a:extLst>
              <a:ext uri="{FF2B5EF4-FFF2-40B4-BE49-F238E27FC236}">
                <a16:creationId xmlns="" xmlns:a16="http://schemas.microsoft.com/office/drawing/2014/main" id="{2868CC95-A44F-4A96-A03E-4446B646CDC2}"/>
              </a:ext>
            </a:extLst>
          </p:cNvPr>
          <p:cNvSpPr>
            <a:spLocks noGrp="1"/>
          </p:cNvSpPr>
          <p:nvPr>
            <p:ph sz="half" idx="2"/>
          </p:nvPr>
        </p:nvSpPr>
        <p:spPr/>
        <p:txBody>
          <a:bodyPr>
            <a:normAutofit fontScale="77500" lnSpcReduction="20000"/>
          </a:bodyPr>
          <a:lstStyle/>
          <a:p>
            <a:r>
              <a:rPr lang="en-US" dirty="0">
                <a:solidFill>
                  <a:schemeClr val="bg1"/>
                </a:solidFill>
              </a:rPr>
              <a:t>The butterfly and moth develop through a process called </a:t>
            </a:r>
            <a:r>
              <a:rPr lang="en-US" b="1" dirty="0">
                <a:solidFill>
                  <a:schemeClr val="bg1"/>
                </a:solidFill>
              </a:rPr>
              <a:t>metamorphosis</a:t>
            </a:r>
            <a:r>
              <a:rPr lang="en-US" dirty="0">
                <a:solidFill>
                  <a:schemeClr val="bg1"/>
                </a:solidFill>
              </a:rPr>
              <a:t>. This is a Greek word that means </a:t>
            </a:r>
            <a:r>
              <a:rPr lang="en-US" b="1" dirty="0">
                <a:solidFill>
                  <a:schemeClr val="bg1"/>
                </a:solidFill>
              </a:rPr>
              <a:t>transformation or change in shape</a:t>
            </a:r>
            <a:r>
              <a:rPr lang="en-US" dirty="0">
                <a:solidFill>
                  <a:schemeClr val="bg1"/>
                </a:solidFill>
              </a:rPr>
              <a:t>. </a:t>
            </a:r>
          </a:p>
          <a:p>
            <a:r>
              <a:rPr lang="en-US" dirty="0">
                <a:solidFill>
                  <a:schemeClr val="bg1"/>
                </a:solidFill>
              </a:rPr>
              <a:t>Butterflies, moths, beetles, flies and bees have </a:t>
            </a:r>
            <a:r>
              <a:rPr lang="en-US" b="1" dirty="0">
                <a:solidFill>
                  <a:schemeClr val="bg1"/>
                </a:solidFill>
              </a:rPr>
              <a:t>complete metamorphosis</a:t>
            </a:r>
            <a:r>
              <a:rPr lang="en-US" dirty="0">
                <a:solidFill>
                  <a:schemeClr val="bg1"/>
                </a:solidFill>
              </a:rPr>
              <a:t>. The young (called a larva) is very different from the adults. It also usually eats different types of food. </a:t>
            </a:r>
          </a:p>
          <a:p>
            <a:r>
              <a:rPr lang="en-US" dirty="0">
                <a:solidFill>
                  <a:schemeClr val="bg1"/>
                </a:solidFill>
              </a:rPr>
              <a:t>There are four stages in the metamorphosis of butterflies and moths: egg, larva, pupa, and adult. </a:t>
            </a:r>
          </a:p>
          <a:p>
            <a:endParaRPr lang="en-US" dirty="0"/>
          </a:p>
        </p:txBody>
      </p:sp>
      <p:pic>
        <p:nvPicPr>
          <p:cNvPr id="6" name="Content Placeholder 4">
            <a:extLst>
              <a:ext uri="{FF2B5EF4-FFF2-40B4-BE49-F238E27FC236}">
                <a16:creationId xmlns="" xmlns:a16="http://schemas.microsoft.com/office/drawing/2014/main" id="{3CFD4BB0-7211-4B5C-A250-EDC917CED1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998484"/>
            <a:ext cx="4038600" cy="3729394"/>
          </a:xfrm>
        </p:spPr>
      </p:pic>
    </p:spTree>
    <p:extLst>
      <p:ext uri="{BB962C8B-B14F-4D97-AF65-F5344CB8AC3E}">
        <p14:creationId xmlns:p14="http://schemas.microsoft.com/office/powerpoint/2010/main" val="9842637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E748F8-6080-4307-8ECA-9D59C47B977B}"/>
              </a:ext>
            </a:extLst>
          </p:cNvPr>
          <p:cNvSpPr>
            <a:spLocks noGrp="1"/>
          </p:cNvSpPr>
          <p:nvPr>
            <p:ph type="title"/>
          </p:nvPr>
        </p:nvSpPr>
        <p:spPr/>
        <p:txBody>
          <a:bodyPr>
            <a:normAutofit/>
          </a:bodyPr>
          <a:lstStyle/>
          <a:p>
            <a:pPr algn="r"/>
            <a:r>
              <a:rPr lang="en-US" sz="3200" dirty="0">
                <a:solidFill>
                  <a:schemeClr val="accent3">
                    <a:lumMod val="50000"/>
                  </a:schemeClr>
                </a:solidFill>
              </a:rPr>
              <a:t>Butterfly Life Cycle</a:t>
            </a:r>
          </a:p>
        </p:txBody>
      </p:sp>
      <p:pic>
        <p:nvPicPr>
          <p:cNvPr id="6" name="Content Placeholder 5">
            <a:extLst>
              <a:ext uri="{FF2B5EF4-FFF2-40B4-BE49-F238E27FC236}">
                <a16:creationId xmlns="" xmlns:a16="http://schemas.microsoft.com/office/drawing/2014/main" id="{828274D5-5FDB-4C41-ADB0-331188D22C1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576" y="1844824"/>
            <a:ext cx="3213491" cy="2808312"/>
          </a:xfrm>
        </p:spPr>
      </p:pic>
      <p:sp>
        <p:nvSpPr>
          <p:cNvPr id="4" name="Content Placeholder 3">
            <a:extLst>
              <a:ext uri="{FF2B5EF4-FFF2-40B4-BE49-F238E27FC236}">
                <a16:creationId xmlns="" xmlns:a16="http://schemas.microsoft.com/office/drawing/2014/main" id="{33C4A69A-7E8C-4C49-AF53-8B207000656B}"/>
              </a:ext>
            </a:extLst>
          </p:cNvPr>
          <p:cNvSpPr>
            <a:spLocks noGrp="1"/>
          </p:cNvSpPr>
          <p:nvPr>
            <p:ph sz="half" idx="2"/>
          </p:nvPr>
        </p:nvSpPr>
        <p:spPr>
          <a:xfrm>
            <a:off x="4139952" y="1600200"/>
            <a:ext cx="4546848" cy="4525963"/>
          </a:xfrm>
        </p:spPr>
        <p:txBody>
          <a:bodyPr>
            <a:normAutofit/>
          </a:bodyPr>
          <a:lstStyle/>
          <a:p>
            <a:r>
              <a:rPr lang="en-US" b="1" dirty="0">
                <a:solidFill>
                  <a:schemeClr val="bg1"/>
                </a:solidFill>
              </a:rPr>
              <a:t>Egg</a:t>
            </a:r>
          </a:p>
          <a:p>
            <a:pPr lvl="1"/>
            <a:r>
              <a:rPr lang="en-US" sz="2000" dirty="0">
                <a:solidFill>
                  <a:schemeClr val="bg1"/>
                </a:solidFill>
              </a:rPr>
              <a:t>Eggs are laid on plants by the adult female butterfly. These plants will then become the food for the hatching caterpillars. </a:t>
            </a:r>
          </a:p>
          <a:p>
            <a:pPr lvl="1"/>
            <a:r>
              <a:rPr lang="en-US" sz="2000" dirty="0">
                <a:solidFill>
                  <a:schemeClr val="bg1"/>
                </a:solidFill>
              </a:rPr>
              <a:t>Eggs can be laid from spring, summer or fall. This depends on the species of butterfly. Females lay a lot of eggs at once so that at least some of them survive.</a:t>
            </a:r>
          </a:p>
          <a:p>
            <a:pPr lvl="1"/>
            <a:r>
              <a:rPr lang="en-US" sz="2000" dirty="0">
                <a:solidFill>
                  <a:schemeClr val="bg1"/>
                </a:solidFill>
              </a:rPr>
              <a:t>Butterfly eggs can be very small. </a:t>
            </a:r>
          </a:p>
          <a:p>
            <a:endParaRPr lang="en-US" dirty="0"/>
          </a:p>
        </p:txBody>
      </p:sp>
    </p:spTree>
    <p:extLst>
      <p:ext uri="{BB962C8B-B14F-4D97-AF65-F5344CB8AC3E}">
        <p14:creationId xmlns:p14="http://schemas.microsoft.com/office/powerpoint/2010/main" val="363314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E7059-898C-4427-BCCB-E305BA9BA1D7}"/>
              </a:ext>
            </a:extLst>
          </p:cNvPr>
          <p:cNvSpPr>
            <a:spLocks noGrp="1"/>
          </p:cNvSpPr>
          <p:nvPr>
            <p:ph type="title"/>
          </p:nvPr>
        </p:nvSpPr>
        <p:spPr/>
        <p:txBody>
          <a:bodyPr>
            <a:normAutofit/>
          </a:bodyPr>
          <a:lstStyle/>
          <a:p>
            <a:pPr algn="r"/>
            <a:r>
              <a:rPr lang="en-US" sz="3200" dirty="0">
                <a:solidFill>
                  <a:schemeClr val="accent3">
                    <a:lumMod val="50000"/>
                  </a:schemeClr>
                </a:solidFill>
              </a:rPr>
              <a:t>Butterfly Life Cycle</a:t>
            </a:r>
          </a:p>
        </p:txBody>
      </p:sp>
      <p:pic>
        <p:nvPicPr>
          <p:cNvPr id="6" name="Content Placeholder 5">
            <a:extLst>
              <a:ext uri="{FF2B5EF4-FFF2-40B4-BE49-F238E27FC236}">
                <a16:creationId xmlns="" xmlns:a16="http://schemas.microsoft.com/office/drawing/2014/main" id="{FFAC6CAE-0312-4EFA-AA48-1D59C0420FC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700808"/>
            <a:ext cx="2769985" cy="3816424"/>
          </a:xfrm>
        </p:spPr>
      </p:pic>
      <p:sp>
        <p:nvSpPr>
          <p:cNvPr id="4" name="Content Placeholder 3">
            <a:extLst>
              <a:ext uri="{FF2B5EF4-FFF2-40B4-BE49-F238E27FC236}">
                <a16:creationId xmlns="" xmlns:a16="http://schemas.microsoft.com/office/drawing/2014/main" id="{86D113D3-E04C-42BF-8121-AFAF2E17F1C7}"/>
              </a:ext>
            </a:extLst>
          </p:cNvPr>
          <p:cNvSpPr>
            <a:spLocks noGrp="1"/>
          </p:cNvSpPr>
          <p:nvPr>
            <p:ph sz="half" idx="2"/>
          </p:nvPr>
        </p:nvSpPr>
        <p:spPr>
          <a:xfrm>
            <a:off x="3347864" y="1600200"/>
            <a:ext cx="5338936" cy="4525963"/>
          </a:xfrm>
        </p:spPr>
        <p:txBody>
          <a:bodyPr>
            <a:normAutofit fontScale="70000" lnSpcReduction="20000"/>
          </a:bodyPr>
          <a:lstStyle/>
          <a:p>
            <a:r>
              <a:rPr lang="en-US" sz="3400" b="1" dirty="0">
                <a:solidFill>
                  <a:schemeClr val="bg1"/>
                </a:solidFill>
              </a:rPr>
              <a:t>Caterpillar: The Feeding Stage</a:t>
            </a:r>
          </a:p>
          <a:p>
            <a:pPr lvl="1"/>
            <a:r>
              <a:rPr lang="en-US" sz="2900" dirty="0">
                <a:solidFill>
                  <a:schemeClr val="bg1"/>
                </a:solidFill>
              </a:rPr>
              <a:t>The next stage is the larva. This is also called a caterpillar if the insect is a butterfly or a moth. </a:t>
            </a:r>
          </a:p>
          <a:p>
            <a:pPr lvl="1"/>
            <a:r>
              <a:rPr lang="en-US" sz="2900" dirty="0">
                <a:solidFill>
                  <a:schemeClr val="bg1"/>
                </a:solidFill>
              </a:rPr>
              <a:t>The job of the caterpillar is to eat and eat and eat. As the caterpillar grows it splits its skin and sheds it about 4 or 5 times. Food eaten at this time is stored and used later as an adult. </a:t>
            </a:r>
          </a:p>
          <a:p>
            <a:pPr lvl="1"/>
            <a:r>
              <a:rPr lang="en-US" sz="2900" dirty="0">
                <a:solidFill>
                  <a:schemeClr val="bg1"/>
                </a:solidFill>
              </a:rPr>
              <a:t>Caterpillars can grow 100 times their size during this stage. For example, a monarch butterfly egg is the size of a pinhead and the caterpillar that hatches from this tiny egg isn't much bigger. But it will grow up to 2 inches long in several weeks.</a:t>
            </a:r>
          </a:p>
          <a:p>
            <a:endParaRPr lang="en-US" dirty="0"/>
          </a:p>
        </p:txBody>
      </p:sp>
    </p:spTree>
    <p:extLst>
      <p:ext uri="{BB962C8B-B14F-4D97-AF65-F5344CB8AC3E}">
        <p14:creationId xmlns:p14="http://schemas.microsoft.com/office/powerpoint/2010/main" val="3611969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8B4011-A74E-420B-AA56-6C7EA6A48543}"/>
              </a:ext>
            </a:extLst>
          </p:cNvPr>
          <p:cNvSpPr>
            <a:spLocks noGrp="1"/>
          </p:cNvSpPr>
          <p:nvPr>
            <p:ph type="title"/>
          </p:nvPr>
        </p:nvSpPr>
        <p:spPr/>
        <p:txBody>
          <a:bodyPr>
            <a:normAutofit/>
          </a:bodyPr>
          <a:lstStyle/>
          <a:p>
            <a:pPr algn="r"/>
            <a:r>
              <a:rPr lang="en-US" sz="3200" dirty="0">
                <a:solidFill>
                  <a:schemeClr val="accent3">
                    <a:lumMod val="50000"/>
                  </a:schemeClr>
                </a:solidFill>
              </a:rPr>
              <a:t>Butterfly Life Cycle</a:t>
            </a:r>
          </a:p>
        </p:txBody>
      </p:sp>
      <p:pic>
        <p:nvPicPr>
          <p:cNvPr id="6" name="Content Placeholder 5">
            <a:extLst>
              <a:ext uri="{FF2B5EF4-FFF2-40B4-BE49-F238E27FC236}">
                <a16:creationId xmlns="" xmlns:a16="http://schemas.microsoft.com/office/drawing/2014/main" id="{7F0579E3-2A6B-441E-B5C9-834540FC9FD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700808"/>
            <a:ext cx="2694334" cy="3701008"/>
          </a:xfrm>
        </p:spPr>
      </p:pic>
      <p:sp>
        <p:nvSpPr>
          <p:cNvPr id="4" name="Content Placeholder 3">
            <a:extLst>
              <a:ext uri="{FF2B5EF4-FFF2-40B4-BE49-F238E27FC236}">
                <a16:creationId xmlns="" xmlns:a16="http://schemas.microsoft.com/office/drawing/2014/main" id="{B9961243-007B-480B-BCDA-C7DC8B9188CA}"/>
              </a:ext>
            </a:extLst>
          </p:cNvPr>
          <p:cNvSpPr>
            <a:spLocks noGrp="1"/>
          </p:cNvSpPr>
          <p:nvPr>
            <p:ph sz="half" idx="2"/>
          </p:nvPr>
        </p:nvSpPr>
        <p:spPr>
          <a:xfrm>
            <a:off x="3059832" y="1600200"/>
            <a:ext cx="5832648" cy="4983162"/>
          </a:xfrm>
        </p:spPr>
        <p:txBody>
          <a:bodyPr>
            <a:normAutofit fontScale="62500" lnSpcReduction="20000"/>
          </a:bodyPr>
          <a:lstStyle/>
          <a:p>
            <a:r>
              <a:rPr lang="en-US" sz="3800" b="1" dirty="0">
                <a:solidFill>
                  <a:schemeClr val="bg1"/>
                </a:solidFill>
              </a:rPr>
              <a:t>Pupa: The Transition Stage</a:t>
            </a:r>
          </a:p>
          <a:p>
            <a:pPr lvl="1"/>
            <a:r>
              <a:rPr lang="en-US" sz="3200" dirty="0">
                <a:solidFill>
                  <a:schemeClr val="bg1"/>
                </a:solidFill>
              </a:rPr>
              <a:t>When the caterpillar is full grown and stops eating, it becomes a pupa. The pupa of butterflies is also called a chrysalis. </a:t>
            </a:r>
          </a:p>
          <a:p>
            <a:pPr lvl="1"/>
            <a:r>
              <a:rPr lang="en-US" sz="3200" dirty="0">
                <a:solidFill>
                  <a:schemeClr val="bg1"/>
                </a:solidFill>
              </a:rPr>
              <a:t>Depending on the species, the pupa may suspended under a branch, hidden in leaves or buried underground. The pupa of many moths is protected inside a cocoon of silk. </a:t>
            </a:r>
          </a:p>
          <a:p>
            <a:pPr lvl="1"/>
            <a:r>
              <a:rPr lang="en-US" sz="3200" dirty="0">
                <a:solidFill>
                  <a:schemeClr val="bg1"/>
                </a:solidFill>
              </a:rPr>
              <a:t>This stage can last from a few weeks, a month or even longer. Some species have a pupal stage that lasts for two years.</a:t>
            </a:r>
          </a:p>
          <a:p>
            <a:pPr lvl="1"/>
            <a:r>
              <a:rPr lang="en-US" sz="3200" dirty="0">
                <a:solidFill>
                  <a:schemeClr val="bg1"/>
                </a:solidFill>
              </a:rPr>
              <a:t>It may look like nothing is going on but big changes are happening inside. Special cells that were present in the larva are now growing rapidly. They will become the legs, wings, eyes and other parts of the adult butterfly. Many of the original larva cells will provide energy for these growing adult cells. </a:t>
            </a:r>
          </a:p>
          <a:p>
            <a:endParaRPr lang="en-US" dirty="0"/>
          </a:p>
        </p:txBody>
      </p:sp>
    </p:spTree>
    <p:extLst>
      <p:ext uri="{BB962C8B-B14F-4D97-AF65-F5344CB8AC3E}">
        <p14:creationId xmlns:p14="http://schemas.microsoft.com/office/powerpoint/2010/main" val="127366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C7A09-1083-46BB-A3F2-4FDAA8B87FD6}"/>
              </a:ext>
            </a:extLst>
          </p:cNvPr>
          <p:cNvSpPr>
            <a:spLocks noGrp="1"/>
          </p:cNvSpPr>
          <p:nvPr>
            <p:ph type="title"/>
          </p:nvPr>
        </p:nvSpPr>
        <p:spPr/>
        <p:txBody>
          <a:bodyPr>
            <a:normAutofit/>
          </a:bodyPr>
          <a:lstStyle/>
          <a:p>
            <a:pPr algn="r"/>
            <a:r>
              <a:rPr lang="en-US" sz="3200" dirty="0">
                <a:solidFill>
                  <a:schemeClr val="accent3">
                    <a:lumMod val="50000"/>
                  </a:schemeClr>
                </a:solidFill>
              </a:rPr>
              <a:t>Butterfly Life Cycle</a:t>
            </a:r>
          </a:p>
        </p:txBody>
      </p:sp>
      <p:pic>
        <p:nvPicPr>
          <p:cNvPr id="6" name="Content Placeholder 5">
            <a:extLst>
              <a:ext uri="{FF2B5EF4-FFF2-40B4-BE49-F238E27FC236}">
                <a16:creationId xmlns="" xmlns:a16="http://schemas.microsoft.com/office/drawing/2014/main" id="{B05314B1-6BED-48E4-815C-F08EF0B96E6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0107" y="1700808"/>
            <a:ext cx="2747717" cy="2055292"/>
          </a:xfrm>
        </p:spPr>
      </p:pic>
      <p:sp>
        <p:nvSpPr>
          <p:cNvPr id="4" name="Content Placeholder 3">
            <a:extLst>
              <a:ext uri="{FF2B5EF4-FFF2-40B4-BE49-F238E27FC236}">
                <a16:creationId xmlns="" xmlns:a16="http://schemas.microsoft.com/office/drawing/2014/main" id="{FDC6FB53-3ED3-4881-A20A-A641247D8B36}"/>
              </a:ext>
            </a:extLst>
          </p:cNvPr>
          <p:cNvSpPr>
            <a:spLocks noGrp="1"/>
          </p:cNvSpPr>
          <p:nvPr>
            <p:ph sz="half" idx="2"/>
          </p:nvPr>
        </p:nvSpPr>
        <p:spPr>
          <a:xfrm>
            <a:off x="2987824" y="1600200"/>
            <a:ext cx="6156176" cy="5257800"/>
          </a:xfrm>
        </p:spPr>
        <p:txBody>
          <a:bodyPr>
            <a:normAutofit fontScale="62500" lnSpcReduction="20000"/>
          </a:bodyPr>
          <a:lstStyle/>
          <a:p>
            <a:r>
              <a:rPr lang="en-US" sz="3800" b="1" dirty="0">
                <a:solidFill>
                  <a:schemeClr val="bg1"/>
                </a:solidFill>
              </a:rPr>
              <a:t>Adult: The Reproductive Stage</a:t>
            </a:r>
          </a:p>
          <a:p>
            <a:pPr lvl="1"/>
            <a:r>
              <a:rPr lang="en-US" sz="3200" dirty="0">
                <a:solidFill>
                  <a:schemeClr val="bg1"/>
                </a:solidFill>
              </a:rPr>
              <a:t>The adult stage is what most people think of when they think of butterflies. They look very different from the larva. The caterpillar has a few tiny eyes, stubby legs and very short antennae. The adults have long legs, long antennae, and compound eyes. They can also fly by using their large and colorful wings. The one thing they can't do is grow.</a:t>
            </a:r>
          </a:p>
          <a:p>
            <a:pPr lvl="1"/>
            <a:r>
              <a:rPr lang="en-US" sz="3200" dirty="0">
                <a:solidFill>
                  <a:schemeClr val="bg1"/>
                </a:solidFill>
              </a:rPr>
              <a:t>The caterpillar's job was to eat. The adult's job is to mate and lay eggs. Some species of adult butterflies get energy by feeding on nectar from flowers but many species don't feed at all. </a:t>
            </a:r>
          </a:p>
          <a:p>
            <a:pPr lvl="1"/>
            <a:r>
              <a:rPr lang="en-US" sz="3200" dirty="0">
                <a:solidFill>
                  <a:schemeClr val="bg1"/>
                </a:solidFill>
              </a:rPr>
              <a:t>Flying comes in handy. The adult female can easily fly from place to place to find the right plant for its eggs. This is important because caterpillars can't travel far. </a:t>
            </a:r>
          </a:p>
          <a:p>
            <a:pPr lvl="1"/>
            <a:r>
              <a:rPr lang="en-US" sz="3200" dirty="0">
                <a:solidFill>
                  <a:schemeClr val="bg1"/>
                </a:solidFill>
              </a:rPr>
              <a:t>Most adult butterflies live only one or two weeks, but some species hibernate during the winter and may live several months.</a:t>
            </a:r>
          </a:p>
          <a:p>
            <a:endParaRPr lang="en-US" dirty="0"/>
          </a:p>
        </p:txBody>
      </p:sp>
    </p:spTree>
    <p:extLst>
      <p:ext uri="{BB962C8B-B14F-4D97-AF65-F5344CB8AC3E}">
        <p14:creationId xmlns:p14="http://schemas.microsoft.com/office/powerpoint/2010/main" val="3469717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23C12-43D1-4615-93B1-B8D774B9D287}"/>
              </a:ext>
            </a:extLst>
          </p:cNvPr>
          <p:cNvSpPr>
            <a:spLocks noGrp="1"/>
          </p:cNvSpPr>
          <p:nvPr>
            <p:ph type="title"/>
          </p:nvPr>
        </p:nvSpPr>
        <p:spPr/>
        <p:txBody>
          <a:bodyPr>
            <a:normAutofit/>
          </a:bodyPr>
          <a:lstStyle/>
          <a:p>
            <a:pPr algn="r"/>
            <a:r>
              <a:rPr lang="en-US" sz="3200" dirty="0">
                <a:solidFill>
                  <a:schemeClr val="accent3">
                    <a:lumMod val="50000"/>
                  </a:schemeClr>
                </a:solidFill>
              </a:rPr>
              <a:t>Grasshopper Life Cycle</a:t>
            </a:r>
          </a:p>
        </p:txBody>
      </p:sp>
      <p:sp>
        <p:nvSpPr>
          <p:cNvPr id="3" name="Content Placeholder 2">
            <a:extLst>
              <a:ext uri="{FF2B5EF4-FFF2-40B4-BE49-F238E27FC236}">
                <a16:creationId xmlns="" xmlns:a16="http://schemas.microsoft.com/office/drawing/2014/main" id="{BF677DB2-509C-4C62-A417-D3BFF7B1D78E}"/>
              </a:ext>
            </a:extLst>
          </p:cNvPr>
          <p:cNvSpPr>
            <a:spLocks noGrp="1"/>
          </p:cNvSpPr>
          <p:nvPr>
            <p:ph sz="half" idx="1"/>
          </p:nvPr>
        </p:nvSpPr>
        <p:spPr/>
        <p:txBody>
          <a:bodyPr>
            <a:normAutofit fontScale="77500" lnSpcReduction="20000"/>
          </a:bodyPr>
          <a:lstStyle/>
          <a:p>
            <a:endParaRPr lang="en-US" sz="2600" dirty="0">
              <a:solidFill>
                <a:schemeClr val="bg1"/>
              </a:solidFill>
            </a:endParaRPr>
          </a:p>
          <a:p>
            <a:endParaRPr lang="en-US" dirty="0"/>
          </a:p>
        </p:txBody>
      </p:sp>
      <p:sp>
        <p:nvSpPr>
          <p:cNvPr id="4" name="Content Placeholder 3">
            <a:extLst>
              <a:ext uri="{FF2B5EF4-FFF2-40B4-BE49-F238E27FC236}">
                <a16:creationId xmlns="" xmlns:a16="http://schemas.microsoft.com/office/drawing/2014/main" id="{9D9828D7-D213-4890-953B-FBBDB36227FB}"/>
              </a:ext>
            </a:extLst>
          </p:cNvPr>
          <p:cNvSpPr>
            <a:spLocks noGrp="1"/>
          </p:cNvSpPr>
          <p:nvPr>
            <p:ph sz="half" idx="2"/>
          </p:nvPr>
        </p:nvSpPr>
        <p:spPr/>
        <p:txBody>
          <a:bodyPr>
            <a:normAutofit fontScale="77500" lnSpcReduction="20000"/>
          </a:bodyPr>
          <a:lstStyle/>
          <a:p>
            <a:r>
              <a:rPr lang="en-US" dirty="0">
                <a:solidFill>
                  <a:schemeClr val="bg1"/>
                </a:solidFill>
              </a:rPr>
              <a:t>Unlike other insects, the grasshopper’s life cycle consists of THREE stages –</a:t>
            </a:r>
            <a:r>
              <a:rPr lang="en-US" b="1" dirty="0">
                <a:solidFill>
                  <a:schemeClr val="bg1"/>
                </a:solidFill>
              </a:rPr>
              <a:t> the egg, the  nymph and the adult.</a:t>
            </a:r>
            <a:endParaRPr lang="en-US" dirty="0">
              <a:solidFill>
                <a:schemeClr val="bg1"/>
              </a:solidFill>
            </a:endParaRPr>
          </a:p>
          <a:p>
            <a:r>
              <a:rPr lang="en-US" dirty="0">
                <a:solidFill>
                  <a:schemeClr val="bg1"/>
                </a:solidFill>
              </a:rPr>
              <a:t>The life cycle of a grasshopper is known as </a:t>
            </a:r>
            <a:r>
              <a:rPr lang="en-US" b="1" dirty="0">
                <a:solidFill>
                  <a:schemeClr val="bg1"/>
                </a:solidFill>
              </a:rPr>
              <a:t>Incomplete metamorphosis</a:t>
            </a:r>
            <a:r>
              <a:rPr lang="en-US" dirty="0">
                <a:solidFill>
                  <a:schemeClr val="bg1"/>
                </a:solidFill>
              </a:rPr>
              <a:t> because it consists of </a:t>
            </a:r>
            <a:r>
              <a:rPr lang="en-US" b="1" dirty="0">
                <a:solidFill>
                  <a:schemeClr val="bg1"/>
                </a:solidFill>
              </a:rPr>
              <a:t>THREE</a:t>
            </a:r>
            <a:r>
              <a:rPr lang="en-US" dirty="0">
                <a:solidFill>
                  <a:schemeClr val="bg1"/>
                </a:solidFill>
              </a:rPr>
              <a:t> stages. </a:t>
            </a:r>
          </a:p>
          <a:p>
            <a:r>
              <a:rPr lang="en-US" dirty="0">
                <a:solidFill>
                  <a:schemeClr val="bg1"/>
                </a:solidFill>
              </a:rPr>
              <a:t>They go through “I</a:t>
            </a:r>
            <a:r>
              <a:rPr lang="en-US" b="1" dirty="0">
                <a:solidFill>
                  <a:schemeClr val="bg1"/>
                </a:solidFill>
              </a:rPr>
              <a:t>ncomplete Metamorphosis</a:t>
            </a:r>
            <a:r>
              <a:rPr lang="en-US" dirty="0">
                <a:solidFill>
                  <a:schemeClr val="bg1"/>
                </a:solidFill>
              </a:rPr>
              <a:t>,” in which each stage looks similar to an adult grasshopper but adds a few changes each time the young grasshopper sheds its skin. </a:t>
            </a:r>
          </a:p>
          <a:p>
            <a:endParaRPr lang="en-US" dirty="0"/>
          </a:p>
        </p:txBody>
      </p:sp>
      <p:pic>
        <p:nvPicPr>
          <p:cNvPr id="6" name="Content Placeholder 4">
            <a:extLst>
              <a:ext uri="{FF2B5EF4-FFF2-40B4-BE49-F238E27FC236}">
                <a16:creationId xmlns="" xmlns:a16="http://schemas.microsoft.com/office/drawing/2014/main" id="{43EAB2D6-E5EB-42B1-B852-C17E7E0C5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17" y="1772816"/>
            <a:ext cx="4316683" cy="3312368"/>
          </a:xfrm>
          <a:prstGeom prst="rect">
            <a:avLst/>
          </a:prstGeom>
        </p:spPr>
      </p:pic>
    </p:spTree>
    <p:extLst>
      <p:ext uri="{BB962C8B-B14F-4D97-AF65-F5344CB8AC3E}">
        <p14:creationId xmlns:p14="http://schemas.microsoft.com/office/powerpoint/2010/main" val="3584585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6F41D0-EE07-413D-B805-805253B1501D}"/>
              </a:ext>
            </a:extLst>
          </p:cNvPr>
          <p:cNvSpPr>
            <a:spLocks noGrp="1"/>
          </p:cNvSpPr>
          <p:nvPr>
            <p:ph type="title"/>
          </p:nvPr>
        </p:nvSpPr>
        <p:spPr/>
        <p:txBody>
          <a:bodyPr>
            <a:normAutofit/>
          </a:bodyPr>
          <a:lstStyle/>
          <a:p>
            <a:pPr algn="r"/>
            <a:r>
              <a:rPr lang="en-US" sz="3200" dirty="0">
                <a:solidFill>
                  <a:schemeClr val="accent3">
                    <a:lumMod val="50000"/>
                  </a:schemeClr>
                </a:solidFill>
              </a:rPr>
              <a:t>Grasshopper Life Cycle</a:t>
            </a:r>
            <a:endParaRPr lang="en-US" sz="3200" dirty="0"/>
          </a:p>
        </p:txBody>
      </p:sp>
      <p:pic>
        <p:nvPicPr>
          <p:cNvPr id="8" name="Content Placeholder 7">
            <a:extLst>
              <a:ext uri="{FF2B5EF4-FFF2-40B4-BE49-F238E27FC236}">
                <a16:creationId xmlns="" xmlns:a16="http://schemas.microsoft.com/office/drawing/2014/main" id="{D69F8FD5-C43F-4E2D-851D-88F60499456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9680" y="1700808"/>
            <a:ext cx="3960440" cy="2635493"/>
          </a:xfrm>
        </p:spPr>
      </p:pic>
      <p:sp>
        <p:nvSpPr>
          <p:cNvPr id="4" name="Content Placeholder 3">
            <a:extLst>
              <a:ext uri="{FF2B5EF4-FFF2-40B4-BE49-F238E27FC236}">
                <a16:creationId xmlns="" xmlns:a16="http://schemas.microsoft.com/office/drawing/2014/main" id="{687FFE04-683D-4F8E-8566-B936E2697D8E}"/>
              </a:ext>
            </a:extLst>
          </p:cNvPr>
          <p:cNvSpPr>
            <a:spLocks noGrp="1"/>
          </p:cNvSpPr>
          <p:nvPr>
            <p:ph sz="half" idx="2"/>
          </p:nvPr>
        </p:nvSpPr>
        <p:spPr>
          <a:xfrm>
            <a:off x="4290120" y="1600200"/>
            <a:ext cx="4602360" cy="4925144"/>
          </a:xfrm>
        </p:spPr>
        <p:txBody>
          <a:bodyPr>
            <a:normAutofit fontScale="85000" lnSpcReduction="20000"/>
          </a:bodyPr>
          <a:lstStyle/>
          <a:p>
            <a:r>
              <a:rPr lang="en-US" dirty="0">
                <a:solidFill>
                  <a:schemeClr val="bg1"/>
                </a:solidFill>
              </a:rPr>
              <a:t>Egg</a:t>
            </a:r>
          </a:p>
          <a:p>
            <a:pPr lvl="1"/>
            <a:r>
              <a:rPr lang="en-US" dirty="0">
                <a:solidFill>
                  <a:schemeClr val="bg1"/>
                </a:solidFill>
              </a:rPr>
              <a:t>The female grasshopper lays fertilized eggs in summer under the sand or in leaf litter. Then she sprays a sticky substance on the egg which hardens and forms a protective waterproof </a:t>
            </a:r>
            <a:r>
              <a:rPr lang="en-US" b="1" dirty="0">
                <a:solidFill>
                  <a:schemeClr val="bg1"/>
                </a:solidFill>
              </a:rPr>
              <a:t>POD</a:t>
            </a:r>
            <a:r>
              <a:rPr lang="en-US" dirty="0">
                <a:solidFill>
                  <a:schemeClr val="bg1"/>
                </a:solidFill>
              </a:rPr>
              <a:t> around the egg.</a:t>
            </a:r>
          </a:p>
          <a:p>
            <a:pPr lvl="1"/>
            <a:r>
              <a:rPr lang="en-US" dirty="0">
                <a:solidFill>
                  <a:schemeClr val="bg1"/>
                </a:solidFill>
              </a:rPr>
              <a:t>Each POD has 10 – 300 eggs inside it, depending on the species. Normally the female grasshopper can lay up to 25 pods. </a:t>
            </a:r>
          </a:p>
          <a:p>
            <a:pPr lvl="1"/>
            <a:r>
              <a:rPr lang="en-US" dirty="0">
                <a:solidFill>
                  <a:schemeClr val="bg1"/>
                </a:solidFill>
              </a:rPr>
              <a:t>During autumn and winter season, the eggs remain underneath (under the sand or leaf litters). After TEN months, during summer or spring the eggs hatch and come out as nymph. </a:t>
            </a:r>
          </a:p>
          <a:p>
            <a:endParaRPr lang="en-US" dirty="0"/>
          </a:p>
        </p:txBody>
      </p:sp>
    </p:spTree>
    <p:extLst>
      <p:ext uri="{BB962C8B-B14F-4D97-AF65-F5344CB8AC3E}">
        <p14:creationId xmlns:p14="http://schemas.microsoft.com/office/powerpoint/2010/main" val="3398722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dirty="0">
                <a:solidFill>
                  <a:schemeClr val="accent3">
                    <a:lumMod val="50000"/>
                  </a:schemeClr>
                </a:solidFill>
              </a:rPr>
              <a:t>Hazards with Ants and Bees</a:t>
            </a:r>
          </a:p>
        </p:txBody>
      </p:sp>
      <p:pic>
        <p:nvPicPr>
          <p:cNvPr id="7" name="Content Placeholder 6">
            <a:extLst>
              <a:ext uri="{FF2B5EF4-FFF2-40B4-BE49-F238E27FC236}">
                <a16:creationId xmlns="" xmlns:a16="http://schemas.microsoft.com/office/drawing/2014/main" id="{A272CC4D-89E0-4367-8080-D6260378759C}"/>
              </a:ext>
            </a:extLst>
          </p:cNvPr>
          <p:cNvPicPr>
            <a:picLocks noGrp="1" noChangeAspect="1"/>
          </p:cNvPicPr>
          <p:nvPr>
            <p:ph sz="half" idx="1"/>
          </p:nvPr>
        </p:nvPicPr>
        <p:blipFill>
          <a:blip r:embed="rId3">
            <a:clrChange>
              <a:clrFrom>
                <a:srgbClr val="000000"/>
              </a:clrFrom>
              <a:clrTo>
                <a:srgbClr val="000000">
                  <a:alpha val="0"/>
                </a:srgbClr>
              </a:clrTo>
            </a:clrChange>
          </a:blip>
          <a:stretch>
            <a:fillRect/>
          </a:stretch>
        </p:blipFill>
        <p:spPr>
          <a:xfrm>
            <a:off x="490374" y="1432466"/>
            <a:ext cx="3066339" cy="4525963"/>
          </a:xfrm>
          <a:prstGeom prst="rect">
            <a:avLst/>
          </a:prstGeom>
        </p:spPr>
      </p:pic>
      <p:sp>
        <p:nvSpPr>
          <p:cNvPr id="4" name="Content Placeholder 3">
            <a:extLst>
              <a:ext uri="{FF2B5EF4-FFF2-40B4-BE49-F238E27FC236}">
                <a16:creationId xmlns="" xmlns:a16="http://schemas.microsoft.com/office/drawing/2014/main" id="{D822BBC6-45C6-4D0A-BF60-9A2EB7596BFC}"/>
              </a:ext>
            </a:extLst>
          </p:cNvPr>
          <p:cNvSpPr>
            <a:spLocks noGrp="1"/>
          </p:cNvSpPr>
          <p:nvPr>
            <p:ph sz="half" idx="2"/>
          </p:nvPr>
        </p:nvSpPr>
        <p:spPr>
          <a:xfrm>
            <a:off x="3556713" y="1305014"/>
            <a:ext cx="5400600" cy="5257800"/>
          </a:xfrm>
        </p:spPr>
        <p:txBody>
          <a:bodyPr>
            <a:normAutofit fontScale="77500" lnSpcReduction="20000"/>
          </a:bodyPr>
          <a:lstStyle/>
          <a:p>
            <a:r>
              <a:rPr lang="en-US" dirty="0">
                <a:solidFill>
                  <a:schemeClr val="bg1"/>
                </a:solidFill>
              </a:rPr>
              <a:t>Learn to identify flying and crawling creatures. </a:t>
            </a:r>
          </a:p>
          <a:p>
            <a:r>
              <a:rPr lang="en-US" dirty="0">
                <a:solidFill>
                  <a:schemeClr val="bg1"/>
                </a:solidFill>
              </a:rPr>
              <a:t>Take extra precautions when working outdoors and in places typically inhabited by ants and bees. </a:t>
            </a:r>
          </a:p>
          <a:p>
            <a:r>
              <a:rPr lang="en-US" dirty="0">
                <a:solidFill>
                  <a:schemeClr val="bg1"/>
                </a:solidFill>
              </a:rPr>
              <a:t>People with a history of severe allergic reaction should consult a medical professional about carrying an epinephrine auto-injector and wearing an allergy identification band. </a:t>
            </a:r>
          </a:p>
          <a:p>
            <a:r>
              <a:rPr lang="en-US" dirty="0">
                <a:solidFill>
                  <a:schemeClr val="bg1"/>
                </a:solidFill>
              </a:rPr>
              <a:t>Wear light-colored, smooth-finish long-sleeved shirts and long pants and enclosed footwear. Some outdoor stores sell clothing and gear pre-treated with repellent. </a:t>
            </a:r>
          </a:p>
          <a:p>
            <a:r>
              <a:rPr lang="en-US" dirty="0">
                <a:solidFill>
                  <a:schemeClr val="bg1"/>
                </a:solidFill>
              </a:rPr>
              <a:t>Keep your body clean and odor-free; avoid wearing perfumed lotions and deodorant, aftershave or scented hair products. </a:t>
            </a:r>
          </a:p>
          <a:p>
            <a:endParaRPr lang="en-US" dirty="0"/>
          </a:p>
        </p:txBody>
      </p:sp>
    </p:spTree>
    <p:extLst>
      <p:ext uri="{BB962C8B-B14F-4D97-AF65-F5344CB8AC3E}">
        <p14:creationId xmlns:p14="http://schemas.microsoft.com/office/powerpoint/2010/main" val="1266882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6F41D0-EE07-413D-B805-805253B1501D}"/>
              </a:ext>
            </a:extLst>
          </p:cNvPr>
          <p:cNvSpPr>
            <a:spLocks noGrp="1"/>
          </p:cNvSpPr>
          <p:nvPr>
            <p:ph type="title"/>
          </p:nvPr>
        </p:nvSpPr>
        <p:spPr/>
        <p:txBody>
          <a:bodyPr>
            <a:normAutofit/>
          </a:bodyPr>
          <a:lstStyle/>
          <a:p>
            <a:pPr algn="r"/>
            <a:r>
              <a:rPr lang="en-US" sz="3200" dirty="0">
                <a:solidFill>
                  <a:schemeClr val="accent3">
                    <a:lumMod val="50000"/>
                  </a:schemeClr>
                </a:solidFill>
              </a:rPr>
              <a:t>Grasshopper Life Cycle</a:t>
            </a:r>
            <a:endParaRPr lang="en-US" sz="3200" dirty="0"/>
          </a:p>
        </p:txBody>
      </p:sp>
      <p:pic>
        <p:nvPicPr>
          <p:cNvPr id="6" name="Content Placeholder 5">
            <a:extLst>
              <a:ext uri="{FF2B5EF4-FFF2-40B4-BE49-F238E27FC236}">
                <a16:creationId xmlns="" xmlns:a16="http://schemas.microsoft.com/office/drawing/2014/main" id="{5924A458-5D89-4CF1-B456-B70718EFA99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1520" y="1772816"/>
            <a:ext cx="3744416" cy="2105970"/>
          </a:xfrm>
        </p:spPr>
      </p:pic>
      <p:sp>
        <p:nvSpPr>
          <p:cNvPr id="4" name="Content Placeholder 3">
            <a:extLst>
              <a:ext uri="{FF2B5EF4-FFF2-40B4-BE49-F238E27FC236}">
                <a16:creationId xmlns="" xmlns:a16="http://schemas.microsoft.com/office/drawing/2014/main" id="{687FFE04-683D-4F8E-8566-B936E2697D8E}"/>
              </a:ext>
            </a:extLst>
          </p:cNvPr>
          <p:cNvSpPr>
            <a:spLocks noGrp="1"/>
          </p:cNvSpPr>
          <p:nvPr>
            <p:ph sz="half" idx="2"/>
          </p:nvPr>
        </p:nvSpPr>
        <p:spPr>
          <a:xfrm>
            <a:off x="3995936" y="1600200"/>
            <a:ext cx="4690864" cy="4983162"/>
          </a:xfrm>
        </p:spPr>
        <p:txBody>
          <a:bodyPr>
            <a:normAutofit fontScale="77500" lnSpcReduction="20000"/>
          </a:bodyPr>
          <a:lstStyle/>
          <a:p>
            <a:r>
              <a:rPr lang="en-US" sz="3100" dirty="0">
                <a:solidFill>
                  <a:schemeClr val="bg1"/>
                </a:solidFill>
              </a:rPr>
              <a:t>Nymph</a:t>
            </a:r>
          </a:p>
          <a:p>
            <a:pPr lvl="1"/>
            <a:r>
              <a:rPr lang="en-US" sz="2600" b="1" dirty="0">
                <a:solidFill>
                  <a:schemeClr val="bg1"/>
                </a:solidFill>
              </a:rPr>
              <a:t>The Nymph, that hatches from the egg is the SECOND stage of the life cycle of the grasshopper.</a:t>
            </a:r>
            <a:r>
              <a:rPr lang="en-US" sz="2600" dirty="0">
                <a:solidFill>
                  <a:schemeClr val="bg1"/>
                </a:solidFill>
              </a:rPr>
              <a:t> </a:t>
            </a:r>
          </a:p>
          <a:p>
            <a:pPr lvl="1"/>
            <a:r>
              <a:rPr lang="en-US" sz="2600" dirty="0">
                <a:solidFill>
                  <a:schemeClr val="bg1"/>
                </a:solidFill>
              </a:rPr>
              <a:t>Nymphs look like a adult grasshopper without wings and reproductive organs. </a:t>
            </a:r>
          </a:p>
          <a:p>
            <a:pPr lvl="1"/>
            <a:r>
              <a:rPr lang="en-US" sz="2600" dirty="0">
                <a:solidFill>
                  <a:schemeClr val="bg1"/>
                </a:solidFill>
              </a:rPr>
              <a:t>During the Nymph stage, it sheds its skin </a:t>
            </a:r>
            <a:r>
              <a:rPr lang="en-US" sz="2600" b="1" dirty="0">
                <a:solidFill>
                  <a:schemeClr val="bg1"/>
                </a:solidFill>
              </a:rPr>
              <a:t>FIVE to SIX</a:t>
            </a:r>
            <a:r>
              <a:rPr lang="en-US" sz="2600" dirty="0">
                <a:solidFill>
                  <a:schemeClr val="bg1"/>
                </a:solidFill>
              </a:rPr>
              <a:t> times to grow into an adult grasshopper. And this process is known as </a:t>
            </a:r>
            <a:r>
              <a:rPr lang="en-US" sz="2600" b="1" dirty="0">
                <a:solidFill>
                  <a:schemeClr val="bg1"/>
                </a:solidFill>
              </a:rPr>
              <a:t>MOLTING</a:t>
            </a:r>
            <a:r>
              <a:rPr lang="en-US" sz="2600" dirty="0">
                <a:solidFill>
                  <a:schemeClr val="bg1"/>
                </a:solidFill>
              </a:rPr>
              <a:t>. </a:t>
            </a:r>
          </a:p>
          <a:p>
            <a:pPr lvl="1"/>
            <a:r>
              <a:rPr lang="en-US" sz="2600" dirty="0">
                <a:solidFill>
                  <a:schemeClr val="bg1"/>
                </a:solidFill>
              </a:rPr>
              <a:t>To survive, nymphs start to eat succulent and soft plant foliage just after hatching from the egg. This stage of the life cycle lasts for about five to six weeks until it matures to be an adult grasshopper.</a:t>
            </a:r>
          </a:p>
          <a:p>
            <a:pPr lvl="1"/>
            <a:endParaRPr lang="en-US" dirty="0"/>
          </a:p>
        </p:txBody>
      </p:sp>
    </p:spTree>
    <p:extLst>
      <p:ext uri="{BB962C8B-B14F-4D97-AF65-F5344CB8AC3E}">
        <p14:creationId xmlns:p14="http://schemas.microsoft.com/office/powerpoint/2010/main" val="736281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6F41D0-EE07-413D-B805-805253B1501D}"/>
              </a:ext>
            </a:extLst>
          </p:cNvPr>
          <p:cNvSpPr>
            <a:spLocks noGrp="1"/>
          </p:cNvSpPr>
          <p:nvPr>
            <p:ph type="title"/>
          </p:nvPr>
        </p:nvSpPr>
        <p:spPr/>
        <p:txBody>
          <a:bodyPr>
            <a:normAutofit/>
          </a:bodyPr>
          <a:lstStyle/>
          <a:p>
            <a:pPr algn="r"/>
            <a:r>
              <a:rPr lang="en-US" sz="3200" dirty="0">
                <a:solidFill>
                  <a:schemeClr val="accent3">
                    <a:lumMod val="50000"/>
                  </a:schemeClr>
                </a:solidFill>
              </a:rPr>
              <a:t>Grasshopper Life Cycle</a:t>
            </a:r>
            <a:endParaRPr lang="en-US" sz="3200" dirty="0"/>
          </a:p>
        </p:txBody>
      </p:sp>
      <p:pic>
        <p:nvPicPr>
          <p:cNvPr id="6" name="Content Placeholder 5">
            <a:extLst>
              <a:ext uri="{FF2B5EF4-FFF2-40B4-BE49-F238E27FC236}">
                <a16:creationId xmlns="" xmlns:a16="http://schemas.microsoft.com/office/drawing/2014/main" id="{C0AD99B0-090B-4E60-ACAB-AD729D22B80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700808"/>
            <a:ext cx="4038600" cy="2524125"/>
          </a:xfrm>
        </p:spPr>
      </p:pic>
      <p:sp>
        <p:nvSpPr>
          <p:cNvPr id="4" name="Content Placeholder 3">
            <a:extLst>
              <a:ext uri="{FF2B5EF4-FFF2-40B4-BE49-F238E27FC236}">
                <a16:creationId xmlns="" xmlns:a16="http://schemas.microsoft.com/office/drawing/2014/main" id="{687FFE04-683D-4F8E-8566-B936E2697D8E}"/>
              </a:ext>
            </a:extLst>
          </p:cNvPr>
          <p:cNvSpPr>
            <a:spLocks noGrp="1"/>
          </p:cNvSpPr>
          <p:nvPr>
            <p:ph sz="half" idx="2"/>
          </p:nvPr>
        </p:nvSpPr>
        <p:spPr>
          <a:xfrm>
            <a:off x="4290120" y="1600200"/>
            <a:ext cx="4674368" cy="4983162"/>
          </a:xfrm>
        </p:spPr>
        <p:txBody>
          <a:bodyPr>
            <a:normAutofit fontScale="85000" lnSpcReduction="10000"/>
          </a:bodyPr>
          <a:lstStyle/>
          <a:p>
            <a:r>
              <a:rPr lang="en-US" dirty="0">
                <a:solidFill>
                  <a:schemeClr val="bg1"/>
                </a:solidFill>
              </a:rPr>
              <a:t>Adult</a:t>
            </a:r>
          </a:p>
          <a:p>
            <a:pPr lvl="1"/>
            <a:r>
              <a:rPr lang="en-US" b="1" dirty="0">
                <a:solidFill>
                  <a:schemeClr val="bg1"/>
                </a:solidFill>
              </a:rPr>
              <a:t>The adult grasshopper is the THIRD and final stage of life cycle of a grasshopper.</a:t>
            </a:r>
            <a:r>
              <a:rPr lang="en-US" dirty="0">
                <a:solidFill>
                  <a:schemeClr val="bg1"/>
                </a:solidFill>
              </a:rPr>
              <a:t> It takes about ONE MONTH to develop fully grown wings.</a:t>
            </a:r>
          </a:p>
          <a:p>
            <a:pPr lvl="1"/>
            <a:r>
              <a:rPr lang="en-US" dirty="0">
                <a:solidFill>
                  <a:schemeClr val="bg1"/>
                </a:solidFill>
              </a:rPr>
              <a:t>The lifespan of Grasshoppers is about 12 months. At this stage the adult female grasshopper is ready to lay eggs. Once she starts laying eggs, the female grasshopper continues to lay eggs at intervals of three to four days until she dies.</a:t>
            </a:r>
          </a:p>
          <a:p>
            <a:pPr lvl="1"/>
            <a:r>
              <a:rPr lang="en-US" dirty="0">
                <a:solidFill>
                  <a:schemeClr val="bg1"/>
                </a:solidFill>
              </a:rPr>
              <a:t>That means when the grasshopper reaches its adult phase it lives for only one or two months.</a:t>
            </a:r>
          </a:p>
          <a:p>
            <a:endParaRPr lang="en-US" dirty="0"/>
          </a:p>
        </p:txBody>
      </p:sp>
    </p:spTree>
    <p:extLst>
      <p:ext uri="{BB962C8B-B14F-4D97-AF65-F5344CB8AC3E}">
        <p14:creationId xmlns:p14="http://schemas.microsoft.com/office/powerpoint/2010/main" val="2089030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9</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Raise an insect through the complete metamorphosis from its larval stage to its adult stage (e.g. raise a butterfly or moth from a caterpillar.* </a:t>
            </a:r>
          </a:p>
          <a:p>
            <a:pPr marL="0" lvl="0" indent="0" eaLnBrk="0" fontAlgn="base" hangingPunct="0">
              <a:spcBef>
                <a:spcPct val="0"/>
              </a:spcBef>
              <a:spcAft>
                <a:spcPct val="0"/>
              </a:spcAft>
              <a:buNone/>
            </a:pPr>
            <a:endParaRPr lang="en-US" altLang="en-US" sz="1800" dirty="0">
              <a:solidFill>
                <a:schemeClr val="bg1"/>
              </a:solidFill>
              <a:latin typeface="Arial" panose="020B0604020202020204" pitchFamily="34" charset="0"/>
            </a:endParaRPr>
          </a:p>
          <a:p>
            <a:pPr marL="0" lvl="0" indent="0" eaLnBrk="0" fontAlgn="base" hangingPunct="0">
              <a:spcBef>
                <a:spcPct val="0"/>
              </a:spcBef>
              <a:spcAft>
                <a:spcPct val="0"/>
              </a:spcAft>
              <a:buNone/>
            </a:pPr>
            <a:r>
              <a:rPr lang="en-US" altLang="en-US" sz="1800" dirty="0">
                <a:solidFill>
                  <a:schemeClr val="bg1"/>
                </a:solidFill>
                <a:latin typeface="Arial" panose="020B0604020202020204" pitchFamily="34" charset="0"/>
              </a:rPr>
              <a:t>*Some insects are endangered species and are protected by federal or state law. Every species is found only in its own special type of habitat. Be sure to check natural resources authorities in advance to be sure that you will not be collecting any species that is known to be protected or endangered, or in any habitat where collecting is prohibited. In most cases, all specimens should be returned at the location of capture after the requirement is met. Check with your merit badge counselor for those instances where the return of these specimens would not be appropriate.</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spTree>
    <p:extLst>
      <p:ext uri="{BB962C8B-B14F-4D97-AF65-F5344CB8AC3E}">
        <p14:creationId xmlns:p14="http://schemas.microsoft.com/office/powerpoint/2010/main" val="652470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9</a:t>
            </a:r>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6375" y="1835249"/>
            <a:ext cx="7210425" cy="4055864"/>
          </a:xfrm>
        </p:spPr>
      </p:pic>
      <p:sp>
        <p:nvSpPr>
          <p:cNvPr id="6" name="TextBox 5"/>
          <p:cNvSpPr txBox="1"/>
          <p:nvPr/>
        </p:nvSpPr>
        <p:spPr>
          <a:xfrm>
            <a:off x="1476375" y="6021288"/>
            <a:ext cx="7210425" cy="369332"/>
          </a:xfrm>
          <a:prstGeom prst="rect">
            <a:avLst/>
          </a:prstGeom>
          <a:noFill/>
        </p:spPr>
        <p:txBody>
          <a:bodyPr wrap="square" rtlCol="0">
            <a:spAutoFit/>
          </a:bodyPr>
          <a:lstStyle/>
          <a:p>
            <a:pPr algn="ctr"/>
            <a:r>
              <a:rPr lang="en-US" b="0" dirty="0">
                <a:solidFill>
                  <a:schemeClr val="bg1"/>
                </a:solidFill>
                <a:latin typeface="+mn-lt"/>
              </a:rPr>
              <a:t>For video click on image</a:t>
            </a:r>
          </a:p>
        </p:txBody>
      </p:sp>
    </p:spTree>
    <p:extLst>
      <p:ext uri="{BB962C8B-B14F-4D97-AF65-F5344CB8AC3E}">
        <p14:creationId xmlns:p14="http://schemas.microsoft.com/office/powerpoint/2010/main" val="4187272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10</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Do ONE of the following:</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Observe an ant colony in a formicarium (ant farm). Find the queen and worker ants. Explain to your counselor the different chambers found within an ant colony. </a:t>
            </a:r>
          </a:p>
          <a:p>
            <a:pPr marL="800100" lvl="1" indent="-342900" eaLnBrk="0" fontAlgn="base" hangingPunct="0">
              <a:spcBef>
                <a:spcPct val="0"/>
              </a:spcBef>
              <a:spcAft>
                <a:spcPct val="0"/>
              </a:spcAft>
              <a:buFont typeface="+mj-lt"/>
              <a:buAutoNum type="alphaLcPeriod"/>
            </a:pPr>
            <a:r>
              <a:rPr lang="en-US" altLang="en-US" sz="1800" dirty="0">
                <a:solidFill>
                  <a:schemeClr val="bg1"/>
                </a:solidFill>
                <a:latin typeface="Arial" panose="020B0604020202020204" pitchFamily="34" charset="0"/>
              </a:rPr>
              <a:t>Study a hive of bees. Remove the combs and find the queen. Estimate the amount of brood and count the number of queen cells. Explain how to determine the amount of honey in the hive.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7" name="Picture 6"/>
          <p:cNvPicPr>
            <a:picLocks noChangeAspect="1"/>
          </p:cNvPicPr>
          <p:nvPr/>
        </p:nvPicPr>
        <p:blipFill>
          <a:blip r:embed="rId4"/>
          <a:stretch>
            <a:fillRect/>
          </a:stretch>
        </p:blipFill>
        <p:spPr>
          <a:xfrm>
            <a:off x="1259632" y="4149080"/>
            <a:ext cx="3137925" cy="23534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4028" y="4149080"/>
            <a:ext cx="3420703" cy="2353444"/>
          </a:xfrm>
          <a:prstGeom prst="rect">
            <a:avLst/>
          </a:prstGeom>
        </p:spPr>
      </p:pic>
    </p:spTree>
    <p:extLst>
      <p:ext uri="{BB962C8B-B14F-4D97-AF65-F5344CB8AC3E}">
        <p14:creationId xmlns:p14="http://schemas.microsoft.com/office/powerpoint/2010/main" val="3978329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10a</a:t>
            </a:r>
          </a:p>
        </p:txBody>
      </p:sp>
      <p:pic>
        <p:nvPicPr>
          <p:cNvPr id="7" name="Content Placeholder 6">
            <a:extLst>
              <a:ext uri="{FF2B5EF4-FFF2-40B4-BE49-F238E27FC236}">
                <a16:creationId xmlns="" xmlns:a16="http://schemas.microsoft.com/office/drawing/2014/main" id="{536AD642-5D81-479F-8F18-A8927FB3BF63}"/>
              </a:ext>
            </a:extLst>
          </p:cNvPr>
          <p:cNvPicPr>
            <a:picLocks noGrp="1" noChangeAspect="1"/>
          </p:cNvPicPr>
          <p:nvPr>
            <p:ph sz="half" idx="1"/>
          </p:nvPr>
        </p:nvPicPr>
        <p:blipFill>
          <a:blip r:embed="rId3"/>
          <a:stretch>
            <a:fillRect/>
          </a:stretch>
        </p:blipFill>
        <p:spPr>
          <a:xfrm>
            <a:off x="192242" y="2420888"/>
            <a:ext cx="4789850" cy="3024335"/>
          </a:xfrm>
          <a:prstGeom prst="rect">
            <a:avLst/>
          </a:prstGeom>
        </p:spPr>
      </p:pic>
      <p:sp>
        <p:nvSpPr>
          <p:cNvPr id="5" name="Content Placeholder 4">
            <a:extLst>
              <a:ext uri="{FF2B5EF4-FFF2-40B4-BE49-F238E27FC236}">
                <a16:creationId xmlns="" xmlns:a16="http://schemas.microsoft.com/office/drawing/2014/main" id="{07527DCF-B9D1-43C1-8C6D-2310A5E41BF2}"/>
              </a:ext>
            </a:extLst>
          </p:cNvPr>
          <p:cNvSpPr>
            <a:spLocks noGrp="1"/>
          </p:cNvSpPr>
          <p:nvPr>
            <p:ph sz="half" idx="2"/>
          </p:nvPr>
        </p:nvSpPr>
        <p:spPr/>
        <p:txBody>
          <a:bodyPr>
            <a:normAutofit fontScale="92500" lnSpcReduction="20000"/>
          </a:bodyPr>
          <a:lstStyle/>
          <a:p>
            <a:r>
              <a:rPr lang="en-US" b="1" dirty="0">
                <a:solidFill>
                  <a:schemeClr val="bg1"/>
                </a:solidFill>
              </a:rPr>
              <a:t>Ant Observation Unit</a:t>
            </a:r>
          </a:p>
          <a:p>
            <a:pPr lvl="1"/>
            <a:r>
              <a:rPr lang="en-US" dirty="0">
                <a:solidFill>
                  <a:schemeClr val="bg1"/>
                </a:solidFill>
              </a:rPr>
              <a:t>The simplest method of preparing an ant observation unit is to use two widemouthed glass jars with lids. </a:t>
            </a:r>
          </a:p>
          <a:p>
            <a:pPr lvl="1"/>
            <a:r>
              <a:rPr lang="en-US" dirty="0">
                <a:solidFill>
                  <a:schemeClr val="bg1"/>
                </a:solidFill>
              </a:rPr>
              <a:t>One of the jars must be smaller and slightly shorter than the other; when it is placed inside the larger jar, there should be about a half inch of space between the outside of the smaller jar and the inside of the larger one.</a:t>
            </a:r>
          </a:p>
        </p:txBody>
      </p:sp>
    </p:spTree>
    <p:extLst>
      <p:ext uri="{BB962C8B-B14F-4D97-AF65-F5344CB8AC3E}">
        <p14:creationId xmlns:p14="http://schemas.microsoft.com/office/powerpoint/2010/main" val="3705957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Ant Observation Unit</a:t>
            </a:r>
          </a:p>
        </p:txBody>
      </p:sp>
      <p:pic>
        <p:nvPicPr>
          <p:cNvPr id="7" name="Content Placeholder 6">
            <a:extLst>
              <a:ext uri="{FF2B5EF4-FFF2-40B4-BE49-F238E27FC236}">
                <a16:creationId xmlns="" xmlns:a16="http://schemas.microsoft.com/office/drawing/2014/main" id="{536AD642-5D81-479F-8F18-A8927FB3BF63}"/>
              </a:ext>
            </a:extLst>
          </p:cNvPr>
          <p:cNvPicPr>
            <a:picLocks noGrp="1" noChangeAspect="1"/>
          </p:cNvPicPr>
          <p:nvPr>
            <p:ph sz="half" idx="1"/>
          </p:nvPr>
        </p:nvPicPr>
        <p:blipFill>
          <a:blip r:embed="rId3"/>
          <a:stretch>
            <a:fillRect/>
          </a:stretch>
        </p:blipFill>
        <p:spPr>
          <a:xfrm>
            <a:off x="192239" y="2420888"/>
            <a:ext cx="4333675" cy="2736304"/>
          </a:xfrm>
          <a:prstGeom prst="rect">
            <a:avLst/>
          </a:prstGeom>
        </p:spPr>
      </p:pic>
      <p:sp>
        <p:nvSpPr>
          <p:cNvPr id="5" name="Content Placeholder 4">
            <a:extLst>
              <a:ext uri="{FF2B5EF4-FFF2-40B4-BE49-F238E27FC236}">
                <a16:creationId xmlns="" xmlns:a16="http://schemas.microsoft.com/office/drawing/2014/main" id="{07527DCF-B9D1-43C1-8C6D-2310A5E41BF2}"/>
              </a:ext>
            </a:extLst>
          </p:cNvPr>
          <p:cNvSpPr>
            <a:spLocks noGrp="1"/>
          </p:cNvSpPr>
          <p:nvPr>
            <p:ph sz="half" idx="2"/>
          </p:nvPr>
        </p:nvSpPr>
        <p:spPr/>
        <p:txBody>
          <a:bodyPr>
            <a:normAutofit fontScale="92500" lnSpcReduction="20000"/>
          </a:bodyPr>
          <a:lstStyle/>
          <a:p>
            <a:r>
              <a:rPr lang="en-US" b="1" dirty="0">
                <a:solidFill>
                  <a:schemeClr val="bg1"/>
                </a:solidFill>
              </a:rPr>
              <a:t>Step 1—</a:t>
            </a:r>
            <a:r>
              <a:rPr lang="en-US" dirty="0">
                <a:solidFill>
                  <a:schemeClr val="bg1"/>
                </a:solidFill>
              </a:rPr>
              <a:t>Securely tighten the lid of the smaller jar, then put that jar into the larger one.</a:t>
            </a:r>
          </a:p>
          <a:p>
            <a:r>
              <a:rPr lang="en-US" b="1" dirty="0">
                <a:solidFill>
                  <a:schemeClr val="bg1"/>
                </a:solidFill>
              </a:rPr>
              <a:t>Step 2—</a:t>
            </a:r>
            <a:r>
              <a:rPr lang="en-US" dirty="0">
                <a:solidFill>
                  <a:schemeClr val="bg1"/>
                </a:solidFill>
              </a:rPr>
              <a:t>Drill two holes approximately 1⁄4 inch in diameter in the lid of the wider jar.</a:t>
            </a:r>
          </a:p>
          <a:p>
            <a:r>
              <a:rPr lang="en-US" b="1" dirty="0">
                <a:solidFill>
                  <a:schemeClr val="bg1"/>
                </a:solidFill>
              </a:rPr>
              <a:t>Step 3—</a:t>
            </a:r>
            <a:r>
              <a:rPr lang="en-US" dirty="0">
                <a:solidFill>
                  <a:schemeClr val="bg1"/>
                </a:solidFill>
              </a:rPr>
              <a:t>Put a tight-fitting cork into one of the holes; this will serve as an opening for feeding the colony.</a:t>
            </a:r>
          </a:p>
        </p:txBody>
      </p:sp>
    </p:spTree>
    <p:extLst>
      <p:ext uri="{BB962C8B-B14F-4D97-AF65-F5344CB8AC3E}">
        <p14:creationId xmlns:p14="http://schemas.microsoft.com/office/powerpoint/2010/main" val="27002793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Ant Observation Unit</a:t>
            </a:r>
          </a:p>
        </p:txBody>
      </p:sp>
      <p:pic>
        <p:nvPicPr>
          <p:cNvPr id="7" name="Content Placeholder 6">
            <a:extLst>
              <a:ext uri="{FF2B5EF4-FFF2-40B4-BE49-F238E27FC236}">
                <a16:creationId xmlns="" xmlns:a16="http://schemas.microsoft.com/office/drawing/2014/main" id="{536AD642-5D81-479F-8F18-A8927FB3BF63}"/>
              </a:ext>
            </a:extLst>
          </p:cNvPr>
          <p:cNvPicPr>
            <a:picLocks noGrp="1" noChangeAspect="1"/>
          </p:cNvPicPr>
          <p:nvPr>
            <p:ph sz="half" idx="1"/>
          </p:nvPr>
        </p:nvPicPr>
        <p:blipFill>
          <a:blip r:embed="rId3"/>
          <a:stretch>
            <a:fillRect/>
          </a:stretch>
        </p:blipFill>
        <p:spPr>
          <a:xfrm>
            <a:off x="192240" y="2420888"/>
            <a:ext cx="4675808" cy="2952328"/>
          </a:xfrm>
          <a:prstGeom prst="rect">
            <a:avLst/>
          </a:prstGeom>
        </p:spPr>
      </p:pic>
      <p:sp>
        <p:nvSpPr>
          <p:cNvPr id="5" name="Content Placeholder 4">
            <a:extLst>
              <a:ext uri="{FF2B5EF4-FFF2-40B4-BE49-F238E27FC236}">
                <a16:creationId xmlns="" xmlns:a16="http://schemas.microsoft.com/office/drawing/2014/main" id="{07527DCF-B9D1-43C1-8C6D-2310A5E41BF2}"/>
              </a:ext>
            </a:extLst>
          </p:cNvPr>
          <p:cNvSpPr>
            <a:spLocks noGrp="1"/>
          </p:cNvSpPr>
          <p:nvPr>
            <p:ph sz="half" idx="2"/>
          </p:nvPr>
        </p:nvSpPr>
        <p:spPr/>
        <p:txBody>
          <a:bodyPr>
            <a:normAutofit fontScale="85000" lnSpcReduction="20000"/>
          </a:bodyPr>
          <a:lstStyle/>
          <a:p>
            <a:r>
              <a:rPr lang="en-US" b="1" dirty="0">
                <a:solidFill>
                  <a:schemeClr val="bg1"/>
                </a:solidFill>
              </a:rPr>
              <a:t>Step 4—</a:t>
            </a:r>
            <a:r>
              <a:rPr lang="en-US" dirty="0">
                <a:solidFill>
                  <a:schemeClr val="bg1"/>
                </a:solidFill>
              </a:rPr>
              <a:t>Use quick-drying rubber cement or a glue gun to fasten a screen of fine cloth or wire mesh over the other hole.</a:t>
            </a:r>
          </a:p>
          <a:p>
            <a:pPr lvl="1"/>
            <a:r>
              <a:rPr lang="en-US" dirty="0">
                <a:solidFill>
                  <a:schemeClr val="bg1"/>
                </a:solidFill>
              </a:rPr>
              <a:t>A small piece cut from a discarded pair of women’s hose will work well as a screen and will let plenty of air into the observation unit. The opening will be small enough to prevent the soil in the unit from drying out rapidly and endangering the ants’ lives.</a:t>
            </a:r>
          </a:p>
        </p:txBody>
      </p:sp>
    </p:spTree>
    <p:extLst>
      <p:ext uri="{BB962C8B-B14F-4D97-AF65-F5344CB8AC3E}">
        <p14:creationId xmlns:p14="http://schemas.microsoft.com/office/powerpoint/2010/main" val="2692609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F101A9-262A-4351-AF6A-0A1EE8AFFD8A}"/>
              </a:ext>
            </a:extLst>
          </p:cNvPr>
          <p:cNvSpPr>
            <a:spLocks noGrp="1"/>
          </p:cNvSpPr>
          <p:nvPr>
            <p:ph type="title"/>
          </p:nvPr>
        </p:nvSpPr>
        <p:spPr/>
        <p:txBody>
          <a:bodyPr>
            <a:normAutofit/>
          </a:bodyPr>
          <a:lstStyle/>
          <a:p>
            <a:pPr algn="r"/>
            <a:r>
              <a:rPr lang="en-US" sz="3200" dirty="0">
                <a:solidFill>
                  <a:schemeClr val="accent3">
                    <a:lumMod val="50000"/>
                  </a:schemeClr>
                </a:solidFill>
              </a:rPr>
              <a:t>Collect an Ant Colony</a:t>
            </a:r>
          </a:p>
        </p:txBody>
      </p:sp>
      <p:sp>
        <p:nvSpPr>
          <p:cNvPr id="3" name="Content Placeholder 2">
            <a:extLst>
              <a:ext uri="{FF2B5EF4-FFF2-40B4-BE49-F238E27FC236}">
                <a16:creationId xmlns="" xmlns:a16="http://schemas.microsoft.com/office/drawing/2014/main" id="{48FA6B2B-7724-4F71-84D2-2435141088A1}"/>
              </a:ext>
            </a:extLst>
          </p:cNvPr>
          <p:cNvSpPr>
            <a:spLocks noGrp="1"/>
          </p:cNvSpPr>
          <p:nvPr>
            <p:ph idx="1"/>
          </p:nvPr>
        </p:nvSpPr>
        <p:spPr/>
        <p:txBody>
          <a:bodyPr>
            <a:normAutofit fontScale="85000" lnSpcReduction="20000"/>
          </a:bodyPr>
          <a:lstStyle/>
          <a:p>
            <a:r>
              <a:rPr lang="en-US" dirty="0">
                <a:solidFill>
                  <a:schemeClr val="bg1"/>
                </a:solidFill>
              </a:rPr>
              <a:t>The simplest way during summer is to turn over some large flat rocks until you find a full-fledged colony. </a:t>
            </a:r>
          </a:p>
          <a:p>
            <a:pPr lvl="1"/>
            <a:r>
              <a:rPr lang="en-US" dirty="0">
                <a:solidFill>
                  <a:schemeClr val="bg1"/>
                </a:solidFill>
              </a:rPr>
              <a:t>The center of the nest is often at the surface directly beneath a rock. </a:t>
            </a:r>
          </a:p>
          <a:p>
            <a:pPr lvl="1"/>
            <a:r>
              <a:rPr lang="en-US" dirty="0">
                <a:solidFill>
                  <a:schemeClr val="bg1"/>
                </a:solidFill>
              </a:rPr>
              <a:t>You may see the workers, soldiers, larvae, cocoons, eggs, and winged males and females (young queens and their mates) in one scrambling mass when you suddenly overturn a rock.</a:t>
            </a:r>
          </a:p>
          <a:p>
            <a:r>
              <a:rPr lang="en-US" dirty="0">
                <a:solidFill>
                  <a:schemeClr val="bg1"/>
                </a:solidFill>
              </a:rPr>
              <a:t>Quickly scoop up that living mass, along with the surface soil, and pour it into the space between the two jars in your observation unit. </a:t>
            </a:r>
          </a:p>
          <a:p>
            <a:r>
              <a:rPr lang="en-US" dirty="0">
                <a:solidFill>
                  <a:schemeClr val="bg1"/>
                </a:solidFill>
              </a:rPr>
              <a:t>Do not pack the dirt tightly, but fill the space to within an inch of the top and secure the lid of the larger jar.</a:t>
            </a:r>
          </a:p>
        </p:txBody>
      </p:sp>
    </p:spTree>
    <p:extLst>
      <p:ext uri="{BB962C8B-B14F-4D97-AF65-F5344CB8AC3E}">
        <p14:creationId xmlns:p14="http://schemas.microsoft.com/office/powerpoint/2010/main" val="4236047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7139C-E53D-44DC-8E85-EE41FD75E8D8}"/>
              </a:ext>
            </a:extLst>
          </p:cNvPr>
          <p:cNvSpPr>
            <a:spLocks noGrp="1"/>
          </p:cNvSpPr>
          <p:nvPr>
            <p:ph type="title"/>
          </p:nvPr>
        </p:nvSpPr>
        <p:spPr/>
        <p:txBody>
          <a:bodyPr>
            <a:normAutofit/>
          </a:bodyPr>
          <a:lstStyle/>
          <a:p>
            <a:pPr algn="r"/>
            <a:r>
              <a:rPr lang="en-US" sz="3200" dirty="0">
                <a:solidFill>
                  <a:schemeClr val="accent3">
                    <a:lumMod val="50000"/>
                  </a:schemeClr>
                </a:solidFill>
              </a:rPr>
              <a:t>Ant Colony</a:t>
            </a:r>
          </a:p>
        </p:txBody>
      </p:sp>
      <p:pic>
        <p:nvPicPr>
          <p:cNvPr id="7" name="Content Placeholder 6">
            <a:extLst>
              <a:ext uri="{FF2B5EF4-FFF2-40B4-BE49-F238E27FC236}">
                <a16:creationId xmlns="" xmlns:a16="http://schemas.microsoft.com/office/drawing/2014/main" id="{0DFA2167-B5BA-4A10-8B21-BF7C7F72C4B2}"/>
              </a:ext>
            </a:extLst>
          </p:cNvPr>
          <p:cNvPicPr>
            <a:picLocks noGrp="1" noChangeAspect="1"/>
          </p:cNvPicPr>
          <p:nvPr>
            <p:ph idx="1"/>
          </p:nvPr>
        </p:nvPicPr>
        <p:blipFill>
          <a:blip r:embed="rId4"/>
          <a:stretch>
            <a:fillRect/>
          </a:stretch>
        </p:blipFill>
        <p:spPr>
          <a:xfrm>
            <a:off x="548922" y="1600200"/>
            <a:ext cx="8046156" cy="4525963"/>
          </a:xfrm>
          <a:prstGeom prst="rect">
            <a:avLst/>
          </a:prstGeom>
        </p:spPr>
      </p:pic>
      <p:graphicFrame>
        <p:nvGraphicFramePr>
          <p:cNvPr id="5" name="Object 4">
            <a:extLst>
              <a:ext uri="{FF2B5EF4-FFF2-40B4-BE49-F238E27FC236}">
                <a16:creationId xmlns="" xmlns:a16="http://schemas.microsoft.com/office/drawing/2014/main" id="{B14AED9C-5B5B-4507-B998-2F17ED598CB1}"/>
              </a:ext>
            </a:extLst>
          </p:cNvPr>
          <p:cNvGraphicFramePr>
            <a:graphicFrameLocks noChangeAspect="1"/>
          </p:cNvGraphicFramePr>
          <p:nvPr>
            <p:extLst>
              <p:ext uri="{D42A27DB-BD31-4B8C-83A1-F6EECF244321}">
                <p14:modId xmlns:p14="http://schemas.microsoft.com/office/powerpoint/2010/main" val="706878992"/>
              </p:ext>
            </p:extLst>
          </p:nvPr>
        </p:nvGraphicFramePr>
        <p:xfrm>
          <a:off x="92075" y="92075"/>
          <a:ext cx="2190750" cy="419100"/>
        </p:xfrm>
        <a:graphic>
          <a:graphicData uri="http://schemas.openxmlformats.org/presentationml/2006/ole">
            <mc:AlternateContent xmlns:mc="http://schemas.openxmlformats.org/markup-compatibility/2006">
              <mc:Choice xmlns:v="urn:schemas-microsoft-com:vml" Requires="v">
                <p:oleObj spid="_x0000_s1116" name="Packager Shell Object" showAsIcon="1" r:id="rId5" imgW="2190600" imgH="419040" progId="Package">
                  <p:embed/>
                </p:oleObj>
              </mc:Choice>
              <mc:Fallback>
                <p:oleObj name="Packager Shell Object" showAsIcon="1" r:id="rId5" imgW="2190600" imgH="419040" progId="Package">
                  <p:embed/>
                  <p:pic>
                    <p:nvPicPr>
                      <p:cNvPr id="0" name=""/>
                      <p:cNvPicPr/>
                      <p:nvPr/>
                    </p:nvPicPr>
                    <p:blipFill>
                      <a:blip r:embed="rId6"/>
                      <a:stretch>
                        <a:fillRect/>
                      </a:stretch>
                    </p:blipFill>
                    <p:spPr>
                      <a:xfrm>
                        <a:off x="92075" y="92075"/>
                        <a:ext cx="2190750" cy="419100"/>
                      </a:xfrm>
                      <a:prstGeom prst="rect">
                        <a:avLst/>
                      </a:prstGeom>
                    </p:spPr>
                  </p:pic>
                </p:oleObj>
              </mc:Fallback>
            </mc:AlternateContent>
          </a:graphicData>
        </a:graphic>
      </p:graphicFrame>
      <p:graphicFrame>
        <p:nvGraphicFramePr>
          <p:cNvPr id="6" name="Object 5">
            <a:extLst>
              <a:ext uri="{FF2B5EF4-FFF2-40B4-BE49-F238E27FC236}">
                <a16:creationId xmlns="" xmlns:a16="http://schemas.microsoft.com/office/drawing/2014/main" id="{7A7827AE-A90F-407E-9170-510A37499369}"/>
              </a:ext>
            </a:extLst>
          </p:cNvPr>
          <p:cNvGraphicFramePr>
            <a:graphicFrameLocks noChangeAspect="1"/>
          </p:cNvGraphicFramePr>
          <p:nvPr>
            <p:extLst>
              <p:ext uri="{D42A27DB-BD31-4B8C-83A1-F6EECF244321}">
                <p14:modId xmlns:p14="http://schemas.microsoft.com/office/powerpoint/2010/main" val="710619272"/>
              </p:ext>
            </p:extLst>
          </p:nvPr>
        </p:nvGraphicFramePr>
        <p:xfrm>
          <a:off x="92075" y="92075"/>
          <a:ext cx="2190750" cy="419100"/>
        </p:xfrm>
        <a:graphic>
          <a:graphicData uri="http://schemas.openxmlformats.org/presentationml/2006/ole">
            <mc:AlternateContent xmlns:mc="http://schemas.openxmlformats.org/markup-compatibility/2006">
              <mc:Choice xmlns:v="urn:schemas-microsoft-com:vml" Requires="v">
                <p:oleObj spid="_x0000_s1117" name="Packager Shell Object" showAsIcon="1" r:id="rId7" imgW="2190600" imgH="419040" progId="Package">
                  <p:embed/>
                </p:oleObj>
              </mc:Choice>
              <mc:Fallback>
                <p:oleObj name="Packager Shell Object" showAsIcon="1" r:id="rId7" imgW="2190600" imgH="419040" progId="Package">
                  <p:embed/>
                  <p:pic>
                    <p:nvPicPr>
                      <p:cNvPr id="0" name=""/>
                      <p:cNvPicPr/>
                      <p:nvPr/>
                    </p:nvPicPr>
                    <p:blipFill>
                      <a:blip r:embed="rId8"/>
                      <a:stretch>
                        <a:fillRect/>
                      </a:stretch>
                    </p:blipFill>
                    <p:spPr>
                      <a:xfrm>
                        <a:off x="92075" y="92075"/>
                        <a:ext cx="2190750" cy="419100"/>
                      </a:xfrm>
                      <a:prstGeom prst="rect">
                        <a:avLst/>
                      </a:prstGeom>
                    </p:spPr>
                  </p:pic>
                </p:oleObj>
              </mc:Fallback>
            </mc:AlternateContent>
          </a:graphicData>
        </a:graphic>
      </p:graphicFrame>
    </p:spTree>
    <p:extLst>
      <p:ext uri="{BB962C8B-B14F-4D97-AF65-F5344CB8AC3E}">
        <p14:creationId xmlns:p14="http://schemas.microsoft.com/office/powerpoint/2010/main" val="2663548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274638"/>
            <a:ext cx="5266928" cy="1143000"/>
          </a:xfrm>
        </p:spPr>
        <p:txBody>
          <a:bodyPr>
            <a:normAutofit/>
          </a:bodyPr>
          <a:lstStyle/>
          <a:p>
            <a:pPr algn="r"/>
            <a:r>
              <a:rPr lang="en-US" altLang="en-US" sz="3200" b="1" dirty="0">
                <a:solidFill>
                  <a:schemeClr val="accent3">
                    <a:lumMod val="50000"/>
                  </a:schemeClr>
                </a:solidFill>
                <a:latin typeface="Arial" panose="020B0604020202020204" pitchFamily="34" charset="0"/>
              </a:rPr>
              <a:t>Anticipate and Prevent Ant and Bee Hazards</a:t>
            </a:r>
            <a:endParaRPr lang="en-US" sz="3200" b="1" dirty="0">
              <a:solidFill>
                <a:schemeClr val="accent3">
                  <a:lumMod val="50000"/>
                </a:schemeClr>
              </a:solidFill>
            </a:endParaRPr>
          </a:p>
        </p:txBody>
      </p:sp>
      <p:sp>
        <p:nvSpPr>
          <p:cNvPr id="3" name="Содержимое 2"/>
          <p:cNvSpPr>
            <a:spLocks noGrp="1"/>
          </p:cNvSpPr>
          <p:nvPr>
            <p:ph idx="1"/>
          </p:nvPr>
        </p:nvSpPr>
        <p:spPr>
          <a:xfrm>
            <a:off x="827584" y="1772816"/>
            <a:ext cx="7920880" cy="4968552"/>
          </a:xfrm>
        </p:spPr>
        <p:txBody>
          <a:bodyPr>
            <a:noAutofit/>
          </a:bodyPr>
          <a:lstStyle/>
          <a:p>
            <a:r>
              <a:rPr lang="en-US" sz="2200" dirty="0">
                <a:solidFill>
                  <a:schemeClr val="bg1"/>
                </a:solidFill>
              </a:rPr>
              <a:t>Manage your environment by checking the area before starting work, closing windows, using screens and nets, and removing any food or other attractive items. </a:t>
            </a:r>
          </a:p>
          <a:p>
            <a:r>
              <a:rPr lang="en-US" sz="2200" dirty="0">
                <a:solidFill>
                  <a:schemeClr val="bg1"/>
                </a:solidFill>
              </a:rPr>
              <a:t>Insects and ants may be hidden in dark corners, or under wood piles, fallen logs or animal carcasses. </a:t>
            </a:r>
          </a:p>
          <a:p>
            <a:r>
              <a:rPr lang="en-US" sz="2200" dirty="0">
                <a:solidFill>
                  <a:schemeClr val="bg1"/>
                </a:solidFill>
              </a:rPr>
              <a:t>Areas with abundant flowers attract bugs and bees. </a:t>
            </a:r>
          </a:p>
          <a:p>
            <a:r>
              <a:rPr lang="en-US" sz="2200" dirty="0">
                <a:solidFill>
                  <a:schemeClr val="bg1"/>
                </a:solidFill>
              </a:rPr>
              <a:t>Do not disturb hives, mounds or nests. </a:t>
            </a:r>
          </a:p>
          <a:p>
            <a:r>
              <a:rPr lang="en-US" sz="2200" dirty="0">
                <a:solidFill>
                  <a:schemeClr val="bg1"/>
                </a:solidFill>
              </a:rPr>
              <a:t>Be aware of swarming bees and insects, stay calm and leave the area if they become agitated. </a:t>
            </a:r>
          </a:p>
          <a:p>
            <a:pPr eaLnBrk="0" fontAlgn="base" hangingPunct="0">
              <a:spcBef>
                <a:spcPct val="0"/>
              </a:spcBef>
              <a:spcAft>
                <a:spcPct val="0"/>
              </a:spcAft>
            </a:pPr>
            <a:endParaRPr lang="en-US" sz="1400" dirty="0">
              <a:solidFill>
                <a:schemeClr val="bg1"/>
              </a:solidFill>
            </a:endParaRPr>
          </a:p>
        </p:txBody>
      </p:sp>
    </p:spTree>
    <p:extLst>
      <p:ext uri="{BB962C8B-B14F-4D97-AF65-F5344CB8AC3E}">
        <p14:creationId xmlns:p14="http://schemas.microsoft.com/office/powerpoint/2010/main" val="4162401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8860E5-AE31-4335-BA89-956FDC6BA935}"/>
              </a:ext>
            </a:extLst>
          </p:cNvPr>
          <p:cNvSpPr>
            <a:spLocks noGrp="1"/>
          </p:cNvSpPr>
          <p:nvPr>
            <p:ph type="title"/>
          </p:nvPr>
        </p:nvSpPr>
        <p:spPr/>
        <p:txBody>
          <a:bodyPr>
            <a:normAutofit/>
          </a:bodyPr>
          <a:lstStyle/>
          <a:p>
            <a:pPr algn="r"/>
            <a:r>
              <a:rPr lang="en-US" sz="3200" dirty="0">
                <a:solidFill>
                  <a:schemeClr val="accent3">
                    <a:lumMod val="50000"/>
                  </a:schemeClr>
                </a:solidFill>
              </a:rPr>
              <a:t>Maintaining the Ant Colony</a:t>
            </a:r>
          </a:p>
        </p:txBody>
      </p:sp>
      <p:sp>
        <p:nvSpPr>
          <p:cNvPr id="3" name="Content Placeholder 2">
            <a:extLst>
              <a:ext uri="{FF2B5EF4-FFF2-40B4-BE49-F238E27FC236}">
                <a16:creationId xmlns="" xmlns:a16="http://schemas.microsoft.com/office/drawing/2014/main" id="{E8270461-3B52-43B7-A954-6E31B60C4A44}"/>
              </a:ext>
            </a:extLst>
          </p:cNvPr>
          <p:cNvSpPr>
            <a:spLocks noGrp="1"/>
          </p:cNvSpPr>
          <p:nvPr>
            <p:ph sz="half" idx="1"/>
          </p:nvPr>
        </p:nvSpPr>
        <p:spPr/>
        <p:txBody>
          <a:bodyPr>
            <a:normAutofit lnSpcReduction="10000"/>
          </a:bodyPr>
          <a:lstStyle/>
          <a:p>
            <a:r>
              <a:rPr lang="en-US" sz="2400" dirty="0">
                <a:solidFill>
                  <a:schemeClr val="bg1"/>
                </a:solidFill>
              </a:rPr>
              <a:t>As with any insects you collect and maintain at home, keep the ant colony away from direct sunlight and direct heat. </a:t>
            </a:r>
          </a:p>
          <a:p>
            <a:r>
              <a:rPr lang="en-US" sz="2400" dirty="0">
                <a:solidFill>
                  <a:schemeClr val="bg1"/>
                </a:solidFill>
              </a:rPr>
              <a:t>Whenever you are not watching the colony, wrap a piece of black paper or ruby-colored cellophane around the outside of the jar and secure it with a rubber band or tape.</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4274227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8860E5-AE31-4335-BA89-956FDC6BA935}"/>
              </a:ext>
            </a:extLst>
          </p:cNvPr>
          <p:cNvSpPr>
            <a:spLocks noGrp="1"/>
          </p:cNvSpPr>
          <p:nvPr>
            <p:ph type="title"/>
          </p:nvPr>
        </p:nvSpPr>
        <p:spPr/>
        <p:txBody>
          <a:bodyPr>
            <a:normAutofit/>
          </a:bodyPr>
          <a:lstStyle/>
          <a:p>
            <a:pPr algn="r"/>
            <a:r>
              <a:rPr lang="en-US" sz="3200" dirty="0">
                <a:solidFill>
                  <a:schemeClr val="accent3">
                    <a:lumMod val="50000"/>
                  </a:schemeClr>
                </a:solidFill>
              </a:rPr>
              <a:t>Maintaining the Ant Colony</a:t>
            </a:r>
          </a:p>
        </p:txBody>
      </p:sp>
      <p:sp>
        <p:nvSpPr>
          <p:cNvPr id="3" name="Content Placeholder 2">
            <a:extLst>
              <a:ext uri="{FF2B5EF4-FFF2-40B4-BE49-F238E27FC236}">
                <a16:creationId xmlns="" xmlns:a16="http://schemas.microsoft.com/office/drawing/2014/main" id="{E8270461-3B52-43B7-A954-6E31B60C4A44}"/>
              </a:ext>
            </a:extLst>
          </p:cNvPr>
          <p:cNvSpPr>
            <a:spLocks noGrp="1"/>
          </p:cNvSpPr>
          <p:nvPr>
            <p:ph idx="1"/>
          </p:nvPr>
        </p:nvSpPr>
        <p:spPr>
          <a:xfrm>
            <a:off x="457200" y="2057399"/>
            <a:ext cx="8229600" cy="3819873"/>
          </a:xfrm>
        </p:spPr>
        <p:txBody>
          <a:bodyPr>
            <a:normAutofit fontScale="92500"/>
          </a:bodyPr>
          <a:lstStyle/>
          <a:p>
            <a:r>
              <a:rPr lang="en-US" sz="2600" dirty="0">
                <a:solidFill>
                  <a:schemeClr val="bg1"/>
                </a:solidFill>
              </a:rPr>
              <a:t>Feed the colony by pulling the cork and using a medicine dropper to add honey water or sugar water as an energy food.</a:t>
            </a:r>
          </a:p>
          <a:p>
            <a:pPr lvl="1"/>
            <a:r>
              <a:rPr lang="en-US" sz="2200" dirty="0">
                <a:solidFill>
                  <a:schemeClr val="bg1"/>
                </a:solidFill>
              </a:rPr>
              <a:t>Bits of hard-boiled egg and dry pet food will provide the ants with needed protein. </a:t>
            </a:r>
          </a:p>
          <a:p>
            <a:pPr lvl="1"/>
            <a:r>
              <a:rPr lang="en-US" sz="2200" dirty="0">
                <a:solidFill>
                  <a:schemeClr val="bg1"/>
                </a:solidFill>
              </a:rPr>
              <a:t>Be sure not to overfeed the colony, because any surplus will decompose and contaminate the nest.</a:t>
            </a:r>
          </a:p>
          <a:p>
            <a:r>
              <a:rPr lang="en-US" sz="2600" dirty="0">
                <a:solidFill>
                  <a:schemeClr val="bg1"/>
                </a:solidFill>
              </a:rPr>
              <a:t>Keep the soil damp but not wet. </a:t>
            </a:r>
          </a:p>
          <a:p>
            <a:pPr lvl="1"/>
            <a:r>
              <a:rPr lang="en-US" sz="2200" dirty="0">
                <a:solidFill>
                  <a:schemeClr val="bg1"/>
                </a:solidFill>
              </a:rPr>
              <a:t>Ants must have at least some water to survive. </a:t>
            </a:r>
          </a:p>
          <a:p>
            <a:pPr lvl="1"/>
            <a:r>
              <a:rPr lang="en-US" sz="2200" dirty="0">
                <a:solidFill>
                  <a:schemeClr val="bg1"/>
                </a:solidFill>
              </a:rPr>
              <a:t>From time to time, add a few drops of water from your finger, a dropper, or a spoon.</a:t>
            </a:r>
          </a:p>
        </p:txBody>
      </p:sp>
    </p:spTree>
    <p:extLst>
      <p:ext uri="{BB962C8B-B14F-4D97-AF65-F5344CB8AC3E}">
        <p14:creationId xmlns:p14="http://schemas.microsoft.com/office/powerpoint/2010/main" val="620323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10b</a:t>
            </a:r>
          </a:p>
        </p:txBody>
      </p:sp>
      <p:sp>
        <p:nvSpPr>
          <p:cNvPr id="4" name="Content Placeholder 3">
            <a:extLst>
              <a:ext uri="{FF2B5EF4-FFF2-40B4-BE49-F238E27FC236}">
                <a16:creationId xmlns="" xmlns:a16="http://schemas.microsoft.com/office/drawing/2014/main" id="{CDF0BDCA-45BD-4B9A-A91F-6541348C9D6B}"/>
              </a:ext>
            </a:extLst>
          </p:cNvPr>
          <p:cNvSpPr>
            <a:spLocks noGrp="1"/>
          </p:cNvSpPr>
          <p:nvPr>
            <p:ph idx="1"/>
          </p:nvPr>
        </p:nvSpPr>
        <p:spPr/>
        <p:txBody>
          <a:bodyPr/>
          <a:lstStyle/>
          <a:p>
            <a:pPr marL="0" indent="0">
              <a:buNone/>
            </a:pPr>
            <a:r>
              <a:rPr lang="en-US" altLang="en-US" sz="2200" dirty="0">
                <a:solidFill>
                  <a:schemeClr val="bg1"/>
                </a:solidFill>
                <a:latin typeface="Arial" panose="020B0604020202020204" pitchFamily="34" charset="0"/>
              </a:rPr>
              <a:t>Study a hive of bees. Remove the combs and find the queen. Estimate the amount of brood and count the number of queen cells. Explain how to determine the amount of honey in the hive. </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977" y="3789040"/>
            <a:ext cx="4032045" cy="2688555"/>
          </a:xfrm>
          <a:prstGeom prst="rect">
            <a:avLst/>
          </a:prstGeom>
        </p:spPr>
      </p:pic>
    </p:spTree>
    <p:extLst>
      <p:ext uri="{BB962C8B-B14F-4D97-AF65-F5344CB8AC3E}">
        <p14:creationId xmlns:p14="http://schemas.microsoft.com/office/powerpoint/2010/main" val="2803712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6ABC2B3-CF54-4EF4-A893-9A01DE9A6C41}"/>
              </a:ext>
            </a:extLst>
          </p:cNvPr>
          <p:cNvSpPr>
            <a:spLocks noGrp="1"/>
          </p:cNvSpPr>
          <p:nvPr>
            <p:ph type="title"/>
          </p:nvPr>
        </p:nvSpPr>
        <p:spPr/>
        <p:txBody>
          <a:bodyPr>
            <a:normAutofit/>
          </a:bodyPr>
          <a:lstStyle/>
          <a:p>
            <a:pPr algn="r"/>
            <a:r>
              <a:rPr lang="en-US" sz="3200" dirty="0">
                <a:solidFill>
                  <a:schemeClr val="accent3">
                    <a:lumMod val="50000"/>
                  </a:schemeClr>
                </a:solidFill>
              </a:rPr>
              <a:t>Queen Bees</a:t>
            </a:r>
          </a:p>
        </p:txBody>
      </p:sp>
      <p:pic>
        <p:nvPicPr>
          <p:cNvPr id="8" name="Content Placeholder 7">
            <a:extLst>
              <a:ext uri="{FF2B5EF4-FFF2-40B4-BE49-F238E27FC236}">
                <a16:creationId xmlns="" xmlns:a16="http://schemas.microsoft.com/office/drawing/2014/main" id="{0CF0907C-3FD5-4F46-A50F-0643DD911E9F}"/>
              </a:ext>
            </a:extLst>
          </p:cNvPr>
          <p:cNvPicPr>
            <a:picLocks noGrp="1" noChangeAspect="1"/>
          </p:cNvPicPr>
          <p:nvPr>
            <p:ph sz="half" idx="1"/>
          </p:nvPr>
        </p:nvPicPr>
        <p:blipFill>
          <a:blip r:embed="rId3"/>
          <a:stretch>
            <a:fillRect/>
          </a:stretch>
        </p:blipFill>
        <p:spPr>
          <a:xfrm>
            <a:off x="457200" y="2348706"/>
            <a:ext cx="4038600" cy="3028950"/>
          </a:xfrm>
          <a:prstGeom prst="rect">
            <a:avLst/>
          </a:prstGeom>
        </p:spPr>
      </p:pic>
      <p:sp>
        <p:nvSpPr>
          <p:cNvPr id="6" name="Content Placeholder 5">
            <a:extLst>
              <a:ext uri="{FF2B5EF4-FFF2-40B4-BE49-F238E27FC236}">
                <a16:creationId xmlns="" xmlns:a16="http://schemas.microsoft.com/office/drawing/2014/main" id="{B0F81EE6-65AE-42BB-9F93-04C6B11F9A05}"/>
              </a:ext>
            </a:extLst>
          </p:cNvPr>
          <p:cNvSpPr>
            <a:spLocks noGrp="1"/>
          </p:cNvSpPr>
          <p:nvPr>
            <p:ph sz="half" idx="2"/>
          </p:nvPr>
        </p:nvSpPr>
        <p:spPr/>
        <p:txBody>
          <a:bodyPr>
            <a:normAutofit fontScale="92500" lnSpcReduction="20000"/>
          </a:bodyPr>
          <a:lstStyle/>
          <a:p>
            <a:r>
              <a:rPr lang="en-US" dirty="0">
                <a:solidFill>
                  <a:schemeClr val="bg1"/>
                </a:solidFill>
              </a:rPr>
              <a:t>Distinctive features of a Queen Bee Look for: </a:t>
            </a:r>
          </a:p>
          <a:p>
            <a:pPr lvl="1"/>
            <a:r>
              <a:rPr lang="en-US" dirty="0">
                <a:solidFill>
                  <a:schemeClr val="bg1"/>
                </a:solidFill>
              </a:rPr>
              <a:t>A long, narrow abdomen with a pointed end – other bees have a rounded abdomen. </a:t>
            </a:r>
          </a:p>
          <a:p>
            <a:pPr lvl="1"/>
            <a:r>
              <a:rPr lang="en-US" dirty="0">
                <a:solidFill>
                  <a:schemeClr val="bg1"/>
                </a:solidFill>
              </a:rPr>
              <a:t>Shorter wings – while workers' wings reach almost to the end of their bodies, the queen's wings only reach halfway down her abdomen. </a:t>
            </a:r>
          </a:p>
          <a:p>
            <a:pPr lvl="1"/>
            <a:r>
              <a:rPr lang="en-US" dirty="0">
                <a:solidFill>
                  <a:schemeClr val="bg1"/>
                </a:solidFill>
              </a:rPr>
              <a:t>Splayed legs – most bees tuck their legs under their bodies.</a:t>
            </a:r>
          </a:p>
          <a:p>
            <a:endParaRPr lang="en-US" dirty="0"/>
          </a:p>
        </p:txBody>
      </p:sp>
    </p:spTree>
    <p:extLst>
      <p:ext uri="{BB962C8B-B14F-4D97-AF65-F5344CB8AC3E}">
        <p14:creationId xmlns:p14="http://schemas.microsoft.com/office/powerpoint/2010/main" val="30654536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Inside of the Bee Hive</a:t>
            </a:r>
          </a:p>
        </p:txBody>
      </p:sp>
      <p:pic>
        <p:nvPicPr>
          <p:cNvPr id="6" name="Content Placeholder 5">
            <a:extLst>
              <a:ext uri="{FF2B5EF4-FFF2-40B4-BE49-F238E27FC236}">
                <a16:creationId xmlns="" xmlns:a16="http://schemas.microsoft.com/office/drawing/2014/main" id="{8C0BA380-1781-4D5D-B197-F97BA5F2F6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7423" y="3063240"/>
            <a:ext cx="4038600" cy="3751935"/>
          </a:xfrm>
        </p:spPr>
      </p:pic>
      <p:sp>
        <p:nvSpPr>
          <p:cNvPr id="4" name="Content Placeholder 3">
            <a:extLst>
              <a:ext uri="{FF2B5EF4-FFF2-40B4-BE49-F238E27FC236}">
                <a16:creationId xmlns="" xmlns:a16="http://schemas.microsoft.com/office/drawing/2014/main" id="{CDF0BDCA-45BD-4B9A-A91F-6541348C9D6B}"/>
              </a:ext>
            </a:extLst>
          </p:cNvPr>
          <p:cNvSpPr>
            <a:spLocks noGrp="1"/>
          </p:cNvSpPr>
          <p:nvPr>
            <p:ph sz="half" idx="2"/>
          </p:nvPr>
        </p:nvSpPr>
        <p:spPr/>
        <p:txBody>
          <a:bodyPr>
            <a:normAutofit fontScale="77500" lnSpcReduction="20000"/>
          </a:bodyPr>
          <a:lstStyle/>
          <a:p>
            <a:r>
              <a:rPr lang="en-US" dirty="0">
                <a:solidFill>
                  <a:schemeClr val="bg1"/>
                </a:solidFill>
              </a:rPr>
              <a:t>A honeybee hive is divided into parts, each with its own purpose. </a:t>
            </a:r>
          </a:p>
          <a:p>
            <a:r>
              <a:rPr lang="en-US" dirty="0">
                <a:solidFill>
                  <a:schemeClr val="bg1"/>
                </a:solidFill>
              </a:rPr>
              <a:t>In one area there are cells full of growing larvae. </a:t>
            </a:r>
          </a:p>
          <a:p>
            <a:pPr lvl="1"/>
            <a:r>
              <a:rPr lang="en-US" dirty="0">
                <a:solidFill>
                  <a:schemeClr val="bg1"/>
                </a:solidFill>
              </a:rPr>
              <a:t>Nearby are cells with beebread and others with honey for the nurses that tend the larvae.</a:t>
            </a:r>
            <a:endParaRPr lang="en-US" dirty="0"/>
          </a:p>
          <a:p>
            <a:r>
              <a:rPr lang="en-US" dirty="0">
                <a:solidFill>
                  <a:schemeClr val="bg1"/>
                </a:solidFill>
              </a:rPr>
              <a:t>In the nursery are larger cells that contain the larvae of drones. </a:t>
            </a:r>
          </a:p>
          <a:p>
            <a:r>
              <a:rPr lang="en-US" dirty="0">
                <a:solidFill>
                  <a:schemeClr val="bg1"/>
                </a:solidFill>
              </a:rPr>
              <a:t>Near the bottom of the nursery are big peanut-shaped cells where a few queens develop.</a:t>
            </a:r>
          </a:p>
          <a:p>
            <a:endParaRPr lang="en-US" dirty="0"/>
          </a:p>
        </p:txBody>
      </p:sp>
      <p:pic>
        <p:nvPicPr>
          <p:cNvPr id="8" name="Picture 7">
            <a:extLst>
              <a:ext uri="{FF2B5EF4-FFF2-40B4-BE49-F238E27FC236}">
                <a16:creationId xmlns="" xmlns:a16="http://schemas.microsoft.com/office/drawing/2014/main" id="{FC4451CA-EC28-416F-A79F-E248E9A3B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0"/>
            <a:ext cx="4001085" cy="2996952"/>
          </a:xfrm>
          <a:prstGeom prst="rect">
            <a:avLst/>
          </a:prstGeom>
        </p:spPr>
      </p:pic>
    </p:spTree>
    <p:extLst>
      <p:ext uri="{BB962C8B-B14F-4D97-AF65-F5344CB8AC3E}">
        <p14:creationId xmlns:p14="http://schemas.microsoft.com/office/powerpoint/2010/main" val="18131259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8D249D-8197-433C-A6F8-03968E4AC669}"/>
              </a:ext>
            </a:extLst>
          </p:cNvPr>
          <p:cNvSpPr>
            <a:spLocks noGrp="1"/>
          </p:cNvSpPr>
          <p:nvPr>
            <p:ph type="title"/>
          </p:nvPr>
        </p:nvSpPr>
        <p:spPr/>
        <p:txBody>
          <a:bodyPr>
            <a:normAutofit/>
          </a:bodyPr>
          <a:lstStyle/>
          <a:p>
            <a:pPr algn="r"/>
            <a:r>
              <a:rPr lang="en-US" sz="3200" dirty="0">
                <a:solidFill>
                  <a:schemeClr val="accent3">
                    <a:lumMod val="50000"/>
                  </a:schemeClr>
                </a:solidFill>
              </a:rPr>
              <a:t>Inside of the Bee Hive</a:t>
            </a:r>
            <a:endParaRPr lang="en-US" sz="3200" dirty="0"/>
          </a:p>
        </p:txBody>
      </p:sp>
      <p:pic>
        <p:nvPicPr>
          <p:cNvPr id="6" name="Content Placeholder 5">
            <a:extLst>
              <a:ext uri="{FF2B5EF4-FFF2-40B4-BE49-F238E27FC236}">
                <a16:creationId xmlns="" xmlns:a16="http://schemas.microsoft.com/office/drawing/2014/main" id="{74D5F7CA-9E05-42F1-AC02-7815B8F398F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023925"/>
            <a:ext cx="4038600" cy="3678512"/>
          </a:xfrm>
        </p:spPr>
      </p:pic>
      <p:sp>
        <p:nvSpPr>
          <p:cNvPr id="4" name="Content Placeholder 3">
            <a:extLst>
              <a:ext uri="{FF2B5EF4-FFF2-40B4-BE49-F238E27FC236}">
                <a16:creationId xmlns="" xmlns:a16="http://schemas.microsoft.com/office/drawing/2014/main" id="{CFFECF23-F2E8-4B8A-BFA1-47174F09F75B}"/>
              </a:ext>
            </a:extLst>
          </p:cNvPr>
          <p:cNvSpPr>
            <a:spLocks noGrp="1"/>
          </p:cNvSpPr>
          <p:nvPr>
            <p:ph sz="half" idx="2"/>
          </p:nvPr>
        </p:nvSpPr>
        <p:spPr/>
        <p:txBody>
          <a:bodyPr>
            <a:normAutofit/>
          </a:bodyPr>
          <a:lstStyle/>
          <a:p>
            <a:r>
              <a:rPr lang="en-US" dirty="0">
                <a:solidFill>
                  <a:schemeClr val="bg1"/>
                </a:solidFill>
              </a:rPr>
              <a:t>At the top of the hive is the main storehouse of honey, where most of the inside workers spend their time making and storing the staple food for the colony.</a:t>
            </a:r>
          </a:p>
        </p:txBody>
      </p:sp>
    </p:spTree>
    <p:extLst>
      <p:ext uri="{BB962C8B-B14F-4D97-AF65-F5344CB8AC3E}">
        <p14:creationId xmlns:p14="http://schemas.microsoft.com/office/powerpoint/2010/main" val="2073151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Bee Hive</a:t>
            </a:r>
          </a:p>
        </p:txBody>
      </p:sp>
      <p:pic>
        <p:nvPicPr>
          <p:cNvPr id="7" name="Content Placeholder 6">
            <a:extLst>
              <a:ext uri="{FF2B5EF4-FFF2-40B4-BE49-F238E27FC236}">
                <a16:creationId xmlns="" xmlns:a16="http://schemas.microsoft.com/office/drawing/2014/main" id="{DB7F84E0-9D47-48B0-82DB-2C505434EAD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53531"/>
            <a:ext cx="4038600" cy="2019300"/>
          </a:xfrm>
        </p:spPr>
      </p:pic>
      <p:sp>
        <p:nvSpPr>
          <p:cNvPr id="5" name="Content Placeholder 4">
            <a:extLst>
              <a:ext uri="{FF2B5EF4-FFF2-40B4-BE49-F238E27FC236}">
                <a16:creationId xmlns="" xmlns:a16="http://schemas.microsoft.com/office/drawing/2014/main" id="{A45D5A95-CCDD-4547-9F4A-2A2A8338FFA8}"/>
              </a:ext>
            </a:extLst>
          </p:cNvPr>
          <p:cNvSpPr>
            <a:spLocks noGrp="1"/>
          </p:cNvSpPr>
          <p:nvPr>
            <p:ph sz="half" idx="2"/>
          </p:nvPr>
        </p:nvSpPr>
        <p:spPr/>
        <p:txBody>
          <a:bodyPr>
            <a:normAutofit fontScale="92500" lnSpcReduction="20000"/>
          </a:bodyPr>
          <a:lstStyle/>
          <a:p>
            <a:r>
              <a:rPr lang="en-US" dirty="0">
                <a:solidFill>
                  <a:schemeClr val="bg1"/>
                </a:solidFill>
              </a:rPr>
              <a:t>How to calculate the amount of brood in a hive.</a:t>
            </a:r>
          </a:p>
          <a:p>
            <a:pPr lvl="1"/>
            <a:r>
              <a:rPr lang="en-US" dirty="0">
                <a:solidFill>
                  <a:schemeClr val="bg1"/>
                </a:solidFill>
              </a:rPr>
              <a:t>There are about five worker cells to one inch.</a:t>
            </a:r>
          </a:p>
          <a:p>
            <a:pPr lvl="1"/>
            <a:r>
              <a:rPr lang="en-US" dirty="0">
                <a:solidFill>
                  <a:schemeClr val="bg1"/>
                </a:solidFill>
              </a:rPr>
              <a:t>A square inch of sealed worker brood therefore contains about 25 developing bees. </a:t>
            </a:r>
          </a:p>
          <a:p>
            <a:pPr lvl="1"/>
            <a:r>
              <a:rPr lang="en-US" dirty="0">
                <a:solidFill>
                  <a:schemeClr val="bg1"/>
                </a:solidFill>
              </a:rPr>
              <a:t>Multiply 25 times the square inches of brood cells will give you an estimate of the number of bees in the sealed stage.</a:t>
            </a:r>
          </a:p>
          <a:p>
            <a:endParaRPr lang="en-US" dirty="0"/>
          </a:p>
        </p:txBody>
      </p:sp>
    </p:spTree>
    <p:extLst>
      <p:ext uri="{BB962C8B-B14F-4D97-AF65-F5344CB8AC3E}">
        <p14:creationId xmlns:p14="http://schemas.microsoft.com/office/powerpoint/2010/main" val="21668374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1285E9C-E5E2-45CF-BDDD-99313373307C}"/>
              </a:ext>
            </a:extLst>
          </p:cNvPr>
          <p:cNvSpPr>
            <a:spLocks noGrp="1"/>
          </p:cNvSpPr>
          <p:nvPr>
            <p:ph type="title"/>
          </p:nvPr>
        </p:nvSpPr>
        <p:spPr/>
        <p:txBody>
          <a:bodyPr>
            <a:normAutofit/>
          </a:bodyPr>
          <a:lstStyle/>
          <a:p>
            <a:pPr algn="r"/>
            <a:r>
              <a:rPr lang="en-US" sz="3200" dirty="0">
                <a:solidFill>
                  <a:schemeClr val="accent3">
                    <a:lumMod val="50000"/>
                  </a:schemeClr>
                </a:solidFill>
              </a:rPr>
              <a:t>Amount of Honey in a Hive</a:t>
            </a:r>
          </a:p>
        </p:txBody>
      </p:sp>
      <p:sp>
        <p:nvSpPr>
          <p:cNvPr id="15" name="Content Placeholder 14">
            <a:extLst>
              <a:ext uri="{FF2B5EF4-FFF2-40B4-BE49-F238E27FC236}">
                <a16:creationId xmlns="" xmlns:a16="http://schemas.microsoft.com/office/drawing/2014/main" id="{1F357740-9F29-48A4-B697-1B1A3BC8EB22}"/>
              </a:ext>
            </a:extLst>
          </p:cNvPr>
          <p:cNvSpPr>
            <a:spLocks noGrp="1"/>
          </p:cNvSpPr>
          <p:nvPr>
            <p:ph sz="half" idx="2"/>
          </p:nvPr>
        </p:nvSpPr>
        <p:spPr/>
        <p:txBody>
          <a:bodyPr>
            <a:normAutofit fontScale="85000" lnSpcReduction="10000"/>
          </a:bodyPr>
          <a:lstStyle/>
          <a:p>
            <a:r>
              <a:rPr lang="en-US" dirty="0">
                <a:solidFill>
                  <a:schemeClr val="bg1"/>
                </a:solidFill>
              </a:rPr>
              <a:t>Estimating the pounds of honey in a hive will depend on frame size. </a:t>
            </a:r>
          </a:p>
          <a:p>
            <a:pPr lvl="1"/>
            <a:r>
              <a:rPr lang="en-US" dirty="0">
                <a:solidFill>
                  <a:schemeClr val="bg1"/>
                </a:solidFill>
              </a:rPr>
              <a:t>Deep frames are estimated to yield six pounds of honey.</a:t>
            </a:r>
          </a:p>
          <a:p>
            <a:pPr lvl="1"/>
            <a:r>
              <a:rPr lang="en-US" dirty="0">
                <a:solidFill>
                  <a:schemeClr val="bg1"/>
                </a:solidFill>
              </a:rPr>
              <a:t>Medium frames yield about four pounds.</a:t>
            </a:r>
          </a:p>
          <a:p>
            <a:pPr lvl="1"/>
            <a:r>
              <a:rPr lang="en-US" dirty="0">
                <a:solidFill>
                  <a:schemeClr val="bg1"/>
                </a:solidFill>
              </a:rPr>
              <a:t>Shallow frames are estimated to yield three pounds of honey per frame. </a:t>
            </a:r>
          </a:p>
          <a:p>
            <a:r>
              <a:rPr lang="en-US" dirty="0">
                <a:solidFill>
                  <a:schemeClr val="bg1"/>
                </a:solidFill>
              </a:rPr>
              <a:t>For better accuracy, you can weigh frames with a portable scale.</a:t>
            </a:r>
          </a:p>
          <a:p>
            <a:endParaRPr lang="en-US" dirty="0"/>
          </a:p>
        </p:txBody>
      </p:sp>
      <p:pic>
        <p:nvPicPr>
          <p:cNvPr id="16" name="Content Placeholder 15">
            <a:extLst>
              <a:ext uri="{FF2B5EF4-FFF2-40B4-BE49-F238E27FC236}">
                <a16:creationId xmlns="" xmlns:a16="http://schemas.microsoft.com/office/drawing/2014/main" id="{8FF3C760-A716-4B00-8D36-3A302DDB98D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5401" y="1700808"/>
            <a:ext cx="4320400" cy="3080358"/>
          </a:xfrm>
          <a:prstGeom prst="rect">
            <a:avLst/>
          </a:prstGeom>
        </p:spPr>
      </p:pic>
    </p:spTree>
    <p:extLst>
      <p:ext uri="{BB962C8B-B14F-4D97-AF65-F5344CB8AC3E}">
        <p14:creationId xmlns:p14="http://schemas.microsoft.com/office/powerpoint/2010/main" val="12255482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a:solidFill>
                  <a:schemeClr val="accent3">
                    <a:lumMod val="50000"/>
                  </a:schemeClr>
                </a:solidFill>
              </a:rPr>
              <a:t>Requirement 11</a:t>
            </a:r>
          </a:p>
        </p:txBody>
      </p:sp>
      <p:sp>
        <p:nvSpPr>
          <p:cNvPr id="3" name="Содержимое 2"/>
          <p:cNvSpPr>
            <a:spLocks noGrp="1"/>
          </p:cNvSpPr>
          <p:nvPr>
            <p:ph idx="1"/>
          </p:nvPr>
        </p:nvSpPr>
        <p:spPr>
          <a:xfrm>
            <a:off x="1475656" y="1600200"/>
            <a:ext cx="7211144" cy="4525963"/>
          </a:xfrm>
        </p:spPr>
        <p:txBody>
          <a:bodyPr>
            <a:normAutofit/>
          </a:bodyPr>
          <a:lstStyle/>
          <a:p>
            <a:pPr marL="0" lvl="0" indent="0" eaLnBrk="0" fontAlgn="base" hangingPunct="0">
              <a:spcBef>
                <a:spcPct val="0"/>
              </a:spcBef>
              <a:spcAft>
                <a:spcPct val="0"/>
              </a:spcAft>
              <a:buNone/>
            </a:pPr>
            <a:r>
              <a:rPr lang="en-US" altLang="en-US" sz="2200" dirty="0">
                <a:solidFill>
                  <a:schemeClr val="bg1"/>
                </a:solidFill>
                <a:latin typeface="Arial" panose="020B0604020202020204" pitchFamily="34" charset="0"/>
              </a:rPr>
              <a:t>Tell the things that make social insects different from solitary insects. </a:t>
            </a:r>
          </a:p>
          <a:p>
            <a:endParaRPr lang="en-US" sz="24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28" y="379413"/>
            <a:ext cx="914400" cy="9334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495" y="4515065"/>
            <a:ext cx="2614534" cy="21917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2413079"/>
            <a:ext cx="3048000" cy="2038350"/>
          </a:xfrm>
          <a:prstGeom prst="rect">
            <a:avLst/>
          </a:prstGeom>
        </p:spPr>
      </p:pic>
      <p:pic>
        <p:nvPicPr>
          <p:cNvPr id="10" name="Picture 9"/>
          <p:cNvPicPr>
            <a:picLocks noChangeAspect="1"/>
          </p:cNvPicPr>
          <p:nvPr/>
        </p:nvPicPr>
        <p:blipFill>
          <a:blip r:embed="rId6"/>
          <a:stretch>
            <a:fillRect/>
          </a:stretch>
        </p:blipFill>
        <p:spPr>
          <a:xfrm>
            <a:off x="4647762" y="2413079"/>
            <a:ext cx="3048000" cy="20307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407" y="4510357"/>
            <a:ext cx="2196466" cy="2196466"/>
          </a:xfrm>
          <a:prstGeom prst="rect">
            <a:avLst/>
          </a:prstGeom>
        </p:spPr>
      </p:pic>
    </p:spTree>
    <p:extLst>
      <p:ext uri="{BB962C8B-B14F-4D97-AF65-F5344CB8AC3E}">
        <p14:creationId xmlns:p14="http://schemas.microsoft.com/office/powerpoint/2010/main" val="33163788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dirty="0" smtClean="0">
                <a:solidFill>
                  <a:schemeClr val="accent3">
                    <a:lumMod val="50000"/>
                  </a:schemeClr>
                </a:solidFill>
              </a:rPr>
              <a:t>Social Insects</a:t>
            </a:r>
            <a:endParaRPr lang="en-US" sz="3200" dirty="0">
              <a:solidFill>
                <a:schemeClr val="accent3">
                  <a:lumMod val="50000"/>
                </a:schemeClr>
              </a:solidFill>
            </a:endParaRPr>
          </a:p>
        </p:txBody>
      </p:sp>
      <p:sp>
        <p:nvSpPr>
          <p:cNvPr id="3" name="Содержимое 2"/>
          <p:cNvSpPr>
            <a:spLocks noGrp="1"/>
          </p:cNvSpPr>
          <p:nvPr>
            <p:ph idx="1"/>
          </p:nvPr>
        </p:nvSpPr>
        <p:spPr>
          <a:xfrm>
            <a:off x="1475656" y="1600200"/>
            <a:ext cx="7211144" cy="4525963"/>
          </a:xfrm>
        </p:spPr>
        <p:txBody>
          <a:bodyPr>
            <a:normAutofit/>
          </a:bodyPr>
          <a:lstStyle/>
          <a:p>
            <a:r>
              <a:rPr lang="en-US" sz="2400" i="1" dirty="0">
                <a:solidFill>
                  <a:schemeClr val="bg1"/>
                </a:solidFill>
              </a:rPr>
              <a:t>Social insects </a:t>
            </a:r>
            <a:r>
              <a:rPr lang="en-US" sz="2400" dirty="0">
                <a:solidFill>
                  <a:schemeClr val="bg1"/>
                </a:solidFill>
              </a:rPr>
              <a:t>will swarm and sleep, hibernate, and migrate together. </a:t>
            </a:r>
            <a:endParaRPr lang="en-US" sz="2400" dirty="0" smtClean="0">
              <a:solidFill>
                <a:schemeClr val="bg1"/>
              </a:solidFill>
            </a:endParaRPr>
          </a:p>
          <a:p>
            <a:r>
              <a:rPr lang="en-US" sz="2400" dirty="0" smtClean="0">
                <a:solidFill>
                  <a:schemeClr val="bg1"/>
                </a:solidFill>
              </a:rPr>
              <a:t>Social </a:t>
            </a:r>
            <a:r>
              <a:rPr lang="en-US" sz="2400" dirty="0">
                <a:solidFill>
                  <a:schemeClr val="bg1"/>
                </a:solidFill>
              </a:rPr>
              <a:t>insects include termites, ants, and certain species of bees, wasps, and hornets.</a:t>
            </a:r>
          </a:p>
          <a:p>
            <a:r>
              <a:rPr lang="en-US" sz="2400" dirty="0">
                <a:solidFill>
                  <a:schemeClr val="bg1"/>
                </a:solidFill>
              </a:rPr>
              <a:t>These insects live together in groups all their lives. </a:t>
            </a:r>
            <a:endParaRPr lang="en-US" sz="2400" dirty="0" smtClean="0">
              <a:solidFill>
                <a:schemeClr val="bg1"/>
              </a:solidFill>
            </a:endParaRPr>
          </a:p>
          <a:p>
            <a:r>
              <a:rPr lang="en-US" sz="2400" dirty="0" smtClean="0">
                <a:solidFill>
                  <a:schemeClr val="bg1"/>
                </a:solidFill>
              </a:rPr>
              <a:t>By </a:t>
            </a:r>
            <a:r>
              <a:rPr lang="en-US" sz="2400" dirty="0">
                <a:solidFill>
                  <a:schemeClr val="bg1"/>
                </a:solidFill>
              </a:rPr>
              <a:t>instinct, each individual performs a certain task that is of value to the whole community. </a:t>
            </a:r>
          </a:p>
          <a:p>
            <a:r>
              <a:rPr lang="en-US" sz="2400" dirty="0">
                <a:solidFill>
                  <a:schemeClr val="bg1"/>
                </a:solidFill>
              </a:rPr>
              <a:t>Social insects care for their young (something most insects do not do), build nests, and sometimes feed each other.</a:t>
            </a:r>
          </a:p>
        </p:txBody>
      </p:sp>
    </p:spTree>
    <p:extLst>
      <p:ext uri="{BB962C8B-B14F-4D97-AF65-F5344CB8AC3E}">
        <p14:creationId xmlns:p14="http://schemas.microsoft.com/office/powerpoint/2010/main" val="3786851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7817</Words>
  <Application>Microsoft Office PowerPoint</Application>
  <PresentationFormat>On-screen Show (4:3)</PresentationFormat>
  <Paragraphs>601</Paragraphs>
  <Slides>112</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8" baseType="lpstr">
      <vt:lpstr>Futura Md BT</vt:lpstr>
      <vt:lpstr>맑은 고딕</vt:lpstr>
      <vt:lpstr>Arial</vt:lpstr>
      <vt:lpstr>Calibri</vt:lpstr>
      <vt:lpstr>Тема Office</vt:lpstr>
      <vt:lpstr>Packager Shell Object</vt:lpstr>
      <vt:lpstr>Insect Study Merit Badge</vt:lpstr>
      <vt:lpstr>Requirements</vt:lpstr>
      <vt:lpstr>Requirements</vt:lpstr>
      <vt:lpstr>Requirements</vt:lpstr>
      <vt:lpstr>Requirements</vt:lpstr>
      <vt:lpstr>Requirements</vt:lpstr>
      <vt:lpstr>Requirement 1</vt:lpstr>
      <vt:lpstr>Hazards with Ants and Bees</vt:lpstr>
      <vt:lpstr>Anticipate and Prevent Ant and Bee Hazards</vt:lpstr>
      <vt:lpstr>Mitigate and Respond to Ant and Bee Hazards</vt:lpstr>
      <vt:lpstr>Bee and Ant Stings</vt:lpstr>
      <vt:lpstr>Treatment of Stings</vt:lpstr>
      <vt:lpstr>Symptoms of Allergic Reactions</vt:lpstr>
      <vt:lpstr>First Aid for Anaphylaxis</vt:lpstr>
      <vt:lpstr>First Aid for Anaphylaxis</vt:lpstr>
      <vt:lpstr>Requirement 2</vt:lpstr>
      <vt:lpstr>Arthropod Characteristics</vt:lpstr>
      <vt:lpstr>Insect Body Structure</vt:lpstr>
      <vt:lpstr>Requirement 3</vt:lpstr>
      <vt:lpstr>Characteristics of Insects</vt:lpstr>
      <vt:lpstr>Requirement 4</vt:lpstr>
      <vt:lpstr>Orders of Insects</vt:lpstr>
      <vt:lpstr>Orders of Insects</vt:lpstr>
      <vt:lpstr>Orders of Insects</vt:lpstr>
      <vt:lpstr>Orders of Insects</vt:lpstr>
      <vt:lpstr>Orders of Insects</vt:lpstr>
      <vt:lpstr>Orders of Insects</vt:lpstr>
      <vt:lpstr>Orders of Insects</vt:lpstr>
      <vt:lpstr>Orders of Insects</vt:lpstr>
      <vt:lpstr>Orders of Insects</vt:lpstr>
      <vt:lpstr>Orders of Insects</vt:lpstr>
      <vt:lpstr>Orders of Insects</vt:lpstr>
      <vt:lpstr>Orders of Insects</vt:lpstr>
      <vt:lpstr>Orders of Insects</vt:lpstr>
      <vt:lpstr>Requirement 5</vt:lpstr>
      <vt:lpstr>Preparing a Scrapbook</vt:lpstr>
      <vt:lpstr>Preparing a Scrapbook</vt:lpstr>
      <vt:lpstr>Preparing a Scrapbook</vt:lpstr>
      <vt:lpstr>Insect Collecting</vt:lpstr>
      <vt:lpstr>Equipment for Insect Collecting</vt:lpstr>
      <vt:lpstr>Insect Collecting</vt:lpstr>
      <vt:lpstr>Insect Collecting</vt:lpstr>
      <vt:lpstr>Observation Jar</vt:lpstr>
      <vt:lpstr>Finding Insects</vt:lpstr>
      <vt:lpstr>Finding Insects</vt:lpstr>
      <vt:lpstr>Finding Insects</vt:lpstr>
      <vt:lpstr>Finding Insects</vt:lpstr>
      <vt:lpstr>Finding Insects</vt:lpstr>
      <vt:lpstr>Requirement 6</vt:lpstr>
      <vt:lpstr>Helpful Insects</vt:lpstr>
      <vt:lpstr>Helpful Insects</vt:lpstr>
      <vt:lpstr>Helpful Insects</vt:lpstr>
      <vt:lpstr>Harmful Insects</vt:lpstr>
      <vt:lpstr>Harmful Insects</vt:lpstr>
      <vt:lpstr>Harmful Insects</vt:lpstr>
      <vt:lpstr>Integrated Pest Management</vt:lpstr>
      <vt:lpstr>Integrated Pest Management</vt:lpstr>
      <vt:lpstr>Integrated Pest Management</vt:lpstr>
      <vt:lpstr>Integrated Pest Management</vt:lpstr>
      <vt:lpstr>Integrated Pest Management</vt:lpstr>
      <vt:lpstr>Integrated Pest Management</vt:lpstr>
      <vt:lpstr>Integrated Pest Management</vt:lpstr>
      <vt:lpstr>Integrated Pest Management</vt:lpstr>
      <vt:lpstr>Chemical Insect Control</vt:lpstr>
      <vt:lpstr>Chemical Insect Control</vt:lpstr>
      <vt:lpstr>Chemical Insect Control</vt:lpstr>
      <vt:lpstr>Requirement 7</vt:lpstr>
      <vt:lpstr>Benefits of Bees</vt:lpstr>
      <vt:lpstr>Colony Collapse Disorder</vt:lpstr>
      <vt:lpstr>Colony Collapse Disorder</vt:lpstr>
      <vt:lpstr>Colony Collapse Disorder</vt:lpstr>
      <vt:lpstr>Requirement 8</vt:lpstr>
      <vt:lpstr>Butterfly Life Cycle</vt:lpstr>
      <vt:lpstr>Butterfly Life Cycle</vt:lpstr>
      <vt:lpstr>Butterfly Life Cycle</vt:lpstr>
      <vt:lpstr>Butterfly Life Cycle</vt:lpstr>
      <vt:lpstr>Butterfly Life Cycle</vt:lpstr>
      <vt:lpstr>Grasshopper Life Cycle</vt:lpstr>
      <vt:lpstr>Grasshopper Life Cycle</vt:lpstr>
      <vt:lpstr>Grasshopper Life Cycle</vt:lpstr>
      <vt:lpstr>Grasshopper Life Cycle</vt:lpstr>
      <vt:lpstr>Requirement 9</vt:lpstr>
      <vt:lpstr>Requirement 9</vt:lpstr>
      <vt:lpstr>Requirement 10</vt:lpstr>
      <vt:lpstr>Requirement 10a</vt:lpstr>
      <vt:lpstr>Ant Observation Unit</vt:lpstr>
      <vt:lpstr>Ant Observation Unit</vt:lpstr>
      <vt:lpstr>Collect an Ant Colony</vt:lpstr>
      <vt:lpstr>Ant Colony</vt:lpstr>
      <vt:lpstr>Maintaining the Ant Colony</vt:lpstr>
      <vt:lpstr>Maintaining the Ant Colony</vt:lpstr>
      <vt:lpstr>Requirement 10b</vt:lpstr>
      <vt:lpstr>Queen Bees</vt:lpstr>
      <vt:lpstr>Inside of the Bee Hive</vt:lpstr>
      <vt:lpstr>Inside of the Bee Hive</vt:lpstr>
      <vt:lpstr>Bee Hive</vt:lpstr>
      <vt:lpstr>Amount of Honey in a Hive</vt:lpstr>
      <vt:lpstr>Requirement 11</vt:lpstr>
      <vt:lpstr>Social Insects</vt:lpstr>
      <vt:lpstr>Requirement 12</vt:lpstr>
      <vt:lpstr>Requirement 12</vt:lpstr>
      <vt:lpstr>Requirement 13</vt:lpstr>
      <vt:lpstr>How to Become an Entomologist</vt:lpstr>
      <vt:lpstr>How to Become an Entomologist</vt:lpstr>
      <vt:lpstr>How to Become an Entomologist</vt:lpstr>
      <vt:lpstr>How to Become an Entomologist</vt:lpstr>
      <vt:lpstr>How to Become an Entomologist</vt:lpstr>
      <vt:lpstr>How to Become an Entomologist</vt:lpstr>
      <vt:lpstr>Medical Entomologist</vt:lpstr>
      <vt:lpstr>Plant Protection Entomologist</vt:lpstr>
      <vt:lpstr>Conservation Entomologist</vt:lpstr>
      <vt:lpstr>Forensic Entomologist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2014-01-10T08:01:21Z</dcterms:created>
  <dcterms:modified xsi:type="dcterms:W3CDTF">2023-12-06T22:11:39Z</dcterms:modified>
</cp:coreProperties>
</file>